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688" r:id="rId2"/>
  </p:sldMasterIdLst>
  <p:notesMasterIdLst>
    <p:notesMasterId r:id="rId32"/>
  </p:notesMasterIdLst>
  <p:sldIdLst>
    <p:sldId id="256" r:id="rId3"/>
    <p:sldId id="258" r:id="rId4"/>
    <p:sldId id="260" r:id="rId5"/>
    <p:sldId id="266" r:id="rId6"/>
    <p:sldId id="325" r:id="rId7"/>
    <p:sldId id="340" r:id="rId8"/>
    <p:sldId id="297" r:id="rId9"/>
    <p:sldId id="265" r:id="rId10"/>
    <p:sldId id="270" r:id="rId11"/>
    <p:sldId id="291" r:id="rId12"/>
    <p:sldId id="284" r:id="rId13"/>
    <p:sldId id="334" r:id="rId14"/>
    <p:sldId id="283" r:id="rId15"/>
    <p:sldId id="272" r:id="rId16"/>
    <p:sldId id="335" r:id="rId17"/>
    <p:sldId id="263" r:id="rId18"/>
    <p:sldId id="264" r:id="rId19"/>
    <p:sldId id="287" r:id="rId20"/>
    <p:sldId id="338" r:id="rId21"/>
    <p:sldId id="277" r:id="rId22"/>
    <p:sldId id="268" r:id="rId23"/>
    <p:sldId id="282" r:id="rId24"/>
    <p:sldId id="305" r:id="rId25"/>
    <p:sldId id="339" r:id="rId26"/>
    <p:sldId id="306" r:id="rId27"/>
    <p:sldId id="269" r:id="rId28"/>
    <p:sldId id="273" r:id="rId29"/>
    <p:sldId id="289" r:id="rId30"/>
    <p:sldId id="29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D6EFD-3105-F245-BCEC-69AA965318CF}" v="1454" dt="2025-03-30T17:56:28.360"/>
    <p1510:client id="{2F477F5D-D0E5-4C36-8407-F248C1201F00}" v="482" dt="2025-03-30T16:38:02.411"/>
    <p1510:client id="{68BA470F-9F54-4AE5-A2C4-499D48FE9251}" v="18" dt="2025-03-30T17:25:27.674"/>
    <p1510:client id="{AEC76CA2-3F96-7BC8-1540-24321BFDB7F9}" v="72" dt="2025-03-30T16:25:37.863"/>
    <p1510:client id="{C09B1998-0D72-4DD6-8533-362D55C53147}" v="21" dt="2025-03-30T18:37:54.568"/>
    <p1510:client id="{FD76DD26-CE76-43F1-B0BD-DEE61D3CE66C}" v="50" dt="2025-03-30T17:44:32.105"/>
  </p1510:revLst>
</p1510:revInfo>
</file>

<file path=ppt/tableStyles.xml><?xml version="1.0" encoding="utf-8"?>
<a:tblStyleLst xmlns:a="http://schemas.openxmlformats.org/drawingml/2006/main" def="{95E14198-842F-48D2-A78F-5F883FB64D85}">
  <a:tblStyle styleId="{95E14198-842F-48D2-A78F-5F883FB64D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9"/>
  </p:normalViewPr>
  <p:slideViewPr>
    <p:cSldViewPr snapToGrid="0">
      <p:cViewPr varScale="1">
        <p:scale>
          <a:sx n="93" d="100"/>
          <a:sy n="93" d="100"/>
        </p:scale>
        <p:origin x="216"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21f0b613a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21f0b613a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2207690c2d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2207690c2d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2207690c2d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2207690c2d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a:extLst>
            <a:ext uri="{FF2B5EF4-FFF2-40B4-BE49-F238E27FC236}">
              <a16:creationId xmlns:a16="http://schemas.microsoft.com/office/drawing/2014/main" id="{6D583A74-88FA-CDAA-7256-3D0A383AC95A}"/>
            </a:ext>
          </a:extLst>
        </p:cNvPr>
        <p:cNvGrpSpPr/>
        <p:nvPr/>
      </p:nvGrpSpPr>
      <p:grpSpPr>
        <a:xfrm>
          <a:off x="0" y="0"/>
          <a:ext cx="0" cy="0"/>
          <a:chOff x="0" y="0"/>
          <a:chExt cx="0" cy="0"/>
        </a:xfrm>
      </p:grpSpPr>
      <p:sp>
        <p:nvSpPr>
          <p:cNvPr id="934" name="Google Shape;934;g22207690c2d_0_32:notes">
            <a:extLst>
              <a:ext uri="{FF2B5EF4-FFF2-40B4-BE49-F238E27FC236}">
                <a16:creationId xmlns:a16="http://schemas.microsoft.com/office/drawing/2014/main" id="{2722214F-0F73-F067-4C30-89A381C8A0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2207690c2d_0_32:notes">
            <a:extLst>
              <a:ext uri="{FF2B5EF4-FFF2-40B4-BE49-F238E27FC236}">
                <a16:creationId xmlns:a16="http://schemas.microsoft.com/office/drawing/2014/main" id="{A5CA2140-CA07-8271-9A7D-665AF83A31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420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2207690c2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2207690c2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Before we talk more about the SDLC process, I wanted to summarize the results of our latest usability testing session. We conducted the testing with two users – Prof de </a:t>
            </a:r>
            <a:r>
              <a:rPr lang="en-GB" err="1"/>
              <a:t>Lannoy</a:t>
            </a:r>
            <a:r>
              <a:rPr lang="en-GB"/>
              <a:t> himself and one of his research assistants, Meghna. We chose to have a limited user pool because this application serves a very niche purpose and we wanted to ensure that the users are familiar with the Ocean Alkalinity Enhancement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2207690c2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2207690c2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The </a:t>
            </a:r>
            <a:r>
              <a:rPr lang="en-CA" err="1"/>
              <a:t>Alkalytic</a:t>
            </a:r>
            <a:r>
              <a:rPr lang="en-CA"/>
              <a:t> project has a large emphasis on the user experience. In turn we focused on many of the HCL principles. Here are the core points.</a:t>
            </a:r>
          </a:p>
          <a:p>
            <a:pPr marL="171450" lvl="0" indent="-171450" algn="l" rtl="0">
              <a:spcBef>
                <a:spcPts val="0"/>
              </a:spcBef>
              <a:spcAft>
                <a:spcPts val="0"/>
              </a:spcAft>
            </a:pPr>
            <a:r>
              <a:rPr lang="en-CA"/>
              <a:t>The app is very simple to use. Minimal number of clicks needed to do the things users really want</a:t>
            </a:r>
          </a:p>
          <a:p>
            <a:pPr marL="171450" lvl="0" indent="-171450" algn="l" rtl="0">
              <a:spcBef>
                <a:spcPts val="0"/>
              </a:spcBef>
              <a:spcAft>
                <a:spcPts val="0"/>
              </a:spcAft>
            </a:pPr>
            <a:r>
              <a:rPr lang="en-CA"/>
              <a:t>A clean interface hides the complexities of the app, allowing users to focus on what really matters</a:t>
            </a:r>
          </a:p>
          <a:p>
            <a:pPr marL="171450" lvl="0" indent="-171450" algn="l" rtl="0">
              <a:spcBef>
                <a:spcPts val="0"/>
              </a:spcBef>
              <a:spcAft>
                <a:spcPts val="0"/>
              </a:spcAft>
            </a:pPr>
            <a:r>
              <a:rPr lang="en-CA"/>
              <a:t>For every action and button, there is feedback given so the user always knows what is going on with their clicks</a:t>
            </a:r>
          </a:p>
          <a:p>
            <a:pPr marL="171450" lvl="0" indent="-171450" algn="l" rtl="0">
              <a:spcBef>
                <a:spcPts val="0"/>
              </a:spcBef>
              <a:spcAft>
                <a:spcPts val="0"/>
              </a:spcAft>
            </a:pPr>
            <a:r>
              <a:rPr lang="en-CA"/>
              <a:t>We have built in validation to ensure data integrity across the entire site. There is no worry about entering the wrong things</a:t>
            </a:r>
          </a:p>
          <a:p>
            <a:pPr marL="171450" lvl="0" indent="-171450" algn="l" rtl="0">
              <a:spcBef>
                <a:spcPts val="0"/>
              </a:spcBef>
              <a:spcAft>
                <a:spcPts val="0"/>
              </a:spcAft>
            </a:pPr>
            <a:r>
              <a:rPr lang="en-CA"/>
              <a:t>We also have a uniform design throughout the app which means less time figuring out the </a:t>
            </a:r>
            <a:r>
              <a:rPr lang="en-CA" err="1"/>
              <a:t>ui</a:t>
            </a:r>
            <a:r>
              <a:rPr lang="en-CA"/>
              <a:t> and more time working on the actual data</a:t>
            </a:r>
          </a:p>
          <a:p>
            <a:pPr marL="171450" lvl="0" indent="-171450" algn="l" rtl="0">
              <a:spcBef>
                <a:spcPts val="0"/>
              </a:spcBef>
              <a:spcAft>
                <a:spcPts val="0"/>
              </a:spcAft>
            </a:pPr>
            <a:r>
              <a:rPr lang="en-CA"/>
              <a:t>Finally, experiments can get messy and things change. Nothing is permanent. The user is always </a:t>
            </a:r>
            <a:r>
              <a:rPr lang="en-CA" err="1"/>
              <a:t>incharge</a:t>
            </a:r>
            <a:r>
              <a:rPr lang="en-CA"/>
              <a:t> of what to edit, delete or revise!</a:t>
            </a: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a:extLst>
            <a:ext uri="{FF2B5EF4-FFF2-40B4-BE49-F238E27FC236}">
              <a16:creationId xmlns:a16="http://schemas.microsoft.com/office/drawing/2014/main" id="{741FB6A8-B096-875F-18E1-6762DB6D5E31}"/>
            </a:ext>
          </a:extLst>
        </p:cNvPr>
        <p:cNvGrpSpPr/>
        <p:nvPr/>
      </p:nvGrpSpPr>
      <p:grpSpPr>
        <a:xfrm>
          <a:off x="0" y="0"/>
          <a:ext cx="0" cy="0"/>
          <a:chOff x="0" y="0"/>
          <a:chExt cx="0" cy="0"/>
        </a:xfrm>
      </p:grpSpPr>
      <p:sp>
        <p:nvSpPr>
          <p:cNvPr id="1607" name="Google Shape;1607;g22207690c2d_0_984:notes">
            <a:extLst>
              <a:ext uri="{FF2B5EF4-FFF2-40B4-BE49-F238E27FC236}">
                <a16:creationId xmlns:a16="http://schemas.microsoft.com/office/drawing/2014/main" id="{F946147C-F834-1537-B81C-D338C9D710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22207690c2d_0_984:notes">
            <a:extLst>
              <a:ext uri="{FF2B5EF4-FFF2-40B4-BE49-F238E27FC236}">
                <a16:creationId xmlns:a16="http://schemas.microsoft.com/office/drawing/2014/main" id="{88AEE130-B7D4-D1F4-ED54-C5E2A1588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Here are two examples. On the left we have the old UI and on the right the current one. </a:t>
            </a:r>
          </a:p>
          <a:p>
            <a:pPr marL="0" lvl="0" indent="0" algn="l" rtl="0">
              <a:spcBef>
                <a:spcPts val="0"/>
              </a:spcBef>
              <a:spcAft>
                <a:spcPts val="0"/>
              </a:spcAft>
              <a:buNone/>
            </a:pPr>
            <a:r>
              <a:rPr lang="en-CA"/>
              <a:t>You can see overall we had a change in theme to make it less bland and boring and more modern and easier for the eyes with the changes in colours and icons to be more cohesive overall.</a:t>
            </a:r>
          </a:p>
          <a:p>
            <a:pPr marL="0" lvl="0" indent="0" algn="l" rtl="0">
              <a:spcBef>
                <a:spcPts val="0"/>
              </a:spcBef>
              <a:spcAft>
                <a:spcPts val="0"/>
              </a:spcAft>
              <a:buNone/>
            </a:pPr>
            <a:r>
              <a:rPr lang="en-CA"/>
              <a:t>In the bottom example, you an also see some more info to better help the user understand the page which increases usability. </a:t>
            </a:r>
          </a:p>
          <a:p>
            <a:pPr marL="0" lvl="0" indent="0" algn="l" rtl="0">
              <a:spcBef>
                <a:spcPts val="0"/>
              </a:spcBef>
              <a:spcAft>
                <a:spcPts val="0"/>
              </a:spcAft>
              <a:buNone/>
            </a:pPr>
            <a:endParaRPr lang="en-CA"/>
          </a:p>
          <a:p>
            <a:pPr marL="0" lvl="0" indent="0" algn="l" rtl="0">
              <a:spcBef>
                <a:spcPts val="0"/>
              </a:spcBef>
              <a:spcAft>
                <a:spcPts val="0"/>
              </a:spcAft>
              <a:buNone/>
            </a:pPr>
            <a:endParaRPr lang="en-CA"/>
          </a:p>
        </p:txBody>
      </p:sp>
    </p:spTree>
    <p:extLst>
      <p:ext uri="{BB962C8B-B14F-4D97-AF65-F5344CB8AC3E}">
        <p14:creationId xmlns:p14="http://schemas.microsoft.com/office/powerpoint/2010/main" val="152201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2207690c2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2207690c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Along with the feedback about the user experience and interface, we received additional feedback from our client and supervisor following our Rev 0 Demo.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Two of the most critical feedback included the implementation of calculating efficiency factors which was demonstrated earlier,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as well as some user flow changes as our previous user flow was not 100% suited to the </a:t>
            </a:r>
            <a:r>
              <a:rPr lang="en-CA" err="1">
                <a:effectLst/>
                <a:latin typeface="Helvetica Neue" panose="02000503000000020004" pitchFamily="2" charset="0"/>
              </a:rPr>
              <a:t>users’s</a:t>
            </a:r>
            <a:r>
              <a:rPr lang="en-CA">
                <a:effectLst/>
                <a:latin typeface="Helvetica Neue" panose="02000503000000020004" pitchFamily="2" charset="0"/>
              </a:rPr>
              <a:t> needs.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2207690c2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22207690c2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So as seen in the demo, there were a variety of efficiency factors that we were able to compute on a set of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For context, these factors measure different efficiencies of the membrane that’s used in the experiment, which includes current efficiencies for different compounds, a reaction efficiency, voltage drop efficiency, and the overall efficiency, and these factors help the research team determine which experiments may have had more optimal initial settings over others and vice versa.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On your left, you can see the very complex excel formulae that needs to be applied to a single spreadsheet and it requires a lot of manual inputs by the person trying to compute each efficiency factor.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We adapted this into a simple to use modal that allows the user to just select the experiment, the time interval of the experiment to analyze, and then the efficiency factors that they want to see for that subset of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Once submitted, the backend extracts the data for the given experiment and computes the efficiency factors based on the excel formulae using the </a:t>
            </a:r>
            <a:r>
              <a:rPr lang="en-CA" err="1">
                <a:effectLst/>
                <a:latin typeface="Helvetica Neue" panose="02000503000000020004" pitchFamily="2" charset="0"/>
              </a:rPr>
              <a:t>numpy</a:t>
            </a:r>
            <a:r>
              <a:rPr lang="en-CA">
                <a:effectLst/>
                <a:latin typeface="Helvetica Neue" panose="02000503000000020004" pitchFamily="2" charset="0"/>
              </a:rPr>
              <a:t> library.</a:t>
            </a: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2207690c2d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22207690c2d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In terms of verification for this feature, it was introduced to us as a new requirement a bit later on into the term, so a lot of the verification had to be a manual comparison.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As you can see here, the factors on top were the results of an example analysis that the research team did, and underneath are the results that our application computes for them.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There is some discrepancies between Excel’s computation and ours due to factors such as floating point errors and some differences in the interpolation, but overall this feature is important to the analysis of the membrane efficiency and finding the ideal parameters for an expanded global scale of the production process.</a:t>
            </a: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a:extLst>
            <a:ext uri="{FF2B5EF4-FFF2-40B4-BE49-F238E27FC236}">
              <a16:creationId xmlns:a16="http://schemas.microsoft.com/office/drawing/2014/main" id="{34143340-45D1-2B57-982C-3078DFD20535}"/>
            </a:ext>
          </a:extLst>
        </p:cNvPr>
        <p:cNvGrpSpPr/>
        <p:nvPr/>
      </p:nvGrpSpPr>
      <p:grpSpPr>
        <a:xfrm>
          <a:off x="0" y="0"/>
          <a:ext cx="0" cy="0"/>
          <a:chOff x="0" y="0"/>
          <a:chExt cx="0" cy="0"/>
        </a:xfrm>
      </p:grpSpPr>
      <p:sp>
        <p:nvSpPr>
          <p:cNvPr id="1607" name="Google Shape;1607;g22207690c2d_0_984:notes">
            <a:extLst>
              <a:ext uri="{FF2B5EF4-FFF2-40B4-BE49-F238E27FC236}">
                <a16:creationId xmlns:a16="http://schemas.microsoft.com/office/drawing/2014/main" id="{FF6183F2-0776-1182-B21E-A15C71A699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22207690c2d_0_984:notes">
            <a:extLst>
              <a:ext uri="{FF2B5EF4-FFF2-40B4-BE49-F238E27FC236}">
                <a16:creationId xmlns:a16="http://schemas.microsoft.com/office/drawing/2014/main" id="{AACBA7A0-F039-5465-E780-A7D7FC00EE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25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21f0b613a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21f0b613a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22207690c2d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22207690c2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a:effectLst/>
                <a:latin typeface="Helvetica Neue" panose="02000503000000020004" pitchFamily="2" charset="0"/>
              </a:rPr>
              <a:t>We’ll touch on what’s ahead for this project, including some of our stretch goals that were identified in our requirements gathering stage and further optimization.</a:t>
            </a: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2207690c2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2207690c2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a:effectLst/>
                <a:latin typeface="Helvetica Neue" panose="02000503000000020004" pitchFamily="2" charset="0"/>
              </a:rPr>
              <a:t>Two key aspects of our application center around the data analysis as well as performance. </a:t>
            </a:r>
          </a:p>
          <a:p>
            <a:r>
              <a:rPr lang="en-CA">
                <a:effectLst/>
                <a:latin typeface="Helvetica Neue" panose="02000503000000020004" pitchFamily="2" charset="0"/>
              </a:rPr>
              <a:t>In terms of data analysis, our application is already capable of performing a linear regression and computing efficiency factors on a given data set and in the future, which could be expanded to integrate machine learning algorithms and provide the ability to perform a Principal Component Analysis, which is a dimensionality reduction method that can provide more insight into the data.</a:t>
            </a:r>
          </a:p>
          <a:p>
            <a:r>
              <a:rPr lang="en-CA">
                <a:effectLst/>
                <a:latin typeface="Helvetica Neue" panose="02000503000000020004" pitchFamily="2" charset="0"/>
              </a:rPr>
              <a:t>In terms of performance, our application is already capable of fast lookups, fast data retrieval, and fast calculations as well as visual rendering. In the future, this could be further optimized to handle even larger datasets as the experiment study continues to expand.</a:t>
            </a: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2207690c2d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22207690c2d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22207690c2d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22207690c2d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22207690c2d_0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22207690c2d_0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2207690c2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2207690c2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2207690c2d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22207690c2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2207690c2d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2207690c2d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2207690c2d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2207690c2d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2207690c2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2207690c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So, let's start by talking about what inspired the creation of this application.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2207690c2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2207690c2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Who are running experiments for Ocean CO2 Removal using the Ocean Alkalinity Enhancement Process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In the effort to combat the catastrophic impacts of global warming, they have been working on accelerating carbon emissions reduction efforts by rapidly scaling strategies to remove carbon dioxide (CO2) from the atmosphere and the oceans. </a:t>
            </a:r>
          </a:p>
          <a:p>
            <a:pPr>
              <a:buNone/>
            </a:pPr>
            <a:endParaRPr lang="en-US">
              <a:latin typeface="Calibri"/>
              <a:ea typeface="Calibri"/>
              <a:cs typeface="Calibri"/>
            </a:endParaRPr>
          </a:p>
        </p:txBody>
      </p:sp>
    </p:spTree>
    <p:extLst>
      <p:ext uri="{BB962C8B-B14F-4D97-AF65-F5344CB8AC3E}">
        <p14:creationId xmlns:p14="http://schemas.microsoft.com/office/powerpoint/2010/main" val="90091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inputs are simple: electricity, seawater and fresh water. The overall system components are more complex and include pumps, membranes electrodes, electrolyte, piping, gaskets, spacers and more. The output is a CSV file with 100s of rows of data points.</a:t>
            </a:r>
          </a:p>
          <a:p>
            <a:pPr>
              <a:buNone/>
            </a:pPr>
            <a:endParaRPr lang="en-US">
              <a:latin typeface="Calibri"/>
              <a:ea typeface="Calibri"/>
              <a:cs typeface="Calibri"/>
            </a:endParaRPr>
          </a:p>
        </p:txBody>
      </p:sp>
    </p:spTree>
    <p:extLst>
      <p:ext uri="{BB962C8B-B14F-4D97-AF65-F5344CB8AC3E}">
        <p14:creationId xmlns:p14="http://schemas.microsoft.com/office/powerpoint/2010/main" val="2778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207690c2d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207690c2d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Now, we are all engineers in here. We all love a good excel sheet, don't we? But imagine having to deal with hundreds of these excel sheets, all of which contain valuable information and </a:t>
            </a:r>
            <a:r>
              <a:rPr lang="en-GB" err="1"/>
              <a:t>analyzing</a:t>
            </a:r>
            <a:r>
              <a:rPr lang="en-GB"/>
              <a:t> them so you can derive some meaningful insights. That sounds like a nightmare.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2207690c2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2207690c2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This problem is only exacerbated as the number of experiments increases producing more data. To combat this scalability issue, the team needs a </a:t>
            </a:r>
            <a:r>
              <a:rPr lang="en-GB" err="1"/>
              <a:t>cetralized</a:t>
            </a:r>
            <a:r>
              <a:rPr lang="en-GB"/>
              <a:t> solution. This is where we come 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2207690c2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22207690c2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Our application, </a:t>
            </a:r>
            <a:r>
              <a:rPr lang="en-GB" err="1"/>
              <a:t>Alkalytics</a:t>
            </a:r>
            <a:r>
              <a:rPr lang="en-GB"/>
              <a:t> consists of 4 major components. First, we have the dashboard page which provides a quick overview of the most recent information relevant to the user. Next up, we have the Upload page. This is where the user uploads the generated CSV file. Our data migration algorithm processes and validates the data before converting it to the JSON format so it can be stored in our MongoDB database. Then, we have the Data page where all the uploaded files are consolidated. This page allows for quick editing and calculations and ee have replicated all the functionality that excel provides here. Lastly, we have the Graphs page that is used to visualize the data and </a:t>
            </a:r>
            <a:r>
              <a:rPr lang="en-GB" err="1"/>
              <a:t>analyze</a:t>
            </a:r>
            <a:r>
              <a:rPr lang="en-GB"/>
              <a:t> it.</a:t>
            </a:r>
            <a:br>
              <a:rPr lang="en-US"/>
            </a:br>
            <a:br>
              <a:rPr lang="en-US"/>
            </a:br>
            <a:r>
              <a:rPr lang="en-GB"/>
              <a:t>Now, let's see how the application works from the point of view of a researcher.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91100" y="165150"/>
            <a:ext cx="8761800" cy="4813200"/>
            <a:chOff x="191100" y="165150"/>
            <a:chExt cx="8761800" cy="4813200"/>
          </a:xfrm>
        </p:grpSpPr>
        <p:sp>
          <p:nvSpPr>
            <p:cNvPr id="10" name="Google Shape;10;p2"/>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7066600" y="165150"/>
              <a:ext cx="0" cy="481320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5100" y="652550"/>
            <a:ext cx="5400000" cy="2682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5100" y="4023041"/>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6996174" y="1007818"/>
            <a:ext cx="1498685" cy="140851"/>
            <a:chOff x="6996174" y="1007818"/>
            <a:chExt cx="1498685" cy="140851"/>
          </a:xfrm>
        </p:grpSpPr>
        <p:sp>
          <p:nvSpPr>
            <p:cNvPr id="15" name="Google Shape;15;p2"/>
            <p:cNvSpPr/>
            <p:nvPr/>
          </p:nvSpPr>
          <p:spPr>
            <a:xfrm>
              <a:off x="6996174" y="1007818"/>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rot="10800000">
              <a:off x="7136850" y="1078250"/>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17" name="Google Shape;17;p2"/>
            <p:cNvGrpSpPr/>
            <p:nvPr/>
          </p:nvGrpSpPr>
          <p:grpSpPr>
            <a:xfrm>
              <a:off x="7753338" y="1007850"/>
              <a:ext cx="741521" cy="140797"/>
              <a:chOff x="7034250" y="1170050"/>
              <a:chExt cx="741521" cy="140797"/>
            </a:xfrm>
          </p:grpSpPr>
          <p:sp>
            <p:nvSpPr>
              <p:cNvPr id="18" name="Google Shape;18;p2"/>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21;p2"/>
          <p:cNvGrpSpPr/>
          <p:nvPr/>
        </p:nvGrpSpPr>
        <p:grpSpPr>
          <a:xfrm>
            <a:off x="6996174" y="1923442"/>
            <a:ext cx="1199717" cy="140851"/>
            <a:chOff x="6996174" y="1923442"/>
            <a:chExt cx="1199717" cy="140851"/>
          </a:xfrm>
        </p:grpSpPr>
        <p:sp>
          <p:nvSpPr>
            <p:cNvPr id="22" name="Google Shape;22;p2"/>
            <p:cNvSpPr/>
            <p:nvPr/>
          </p:nvSpPr>
          <p:spPr>
            <a:xfrm>
              <a:off x="6996174" y="1923442"/>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p:nvPr/>
          </p:nvCxnSpPr>
          <p:spPr>
            <a:xfrm rot="10800000">
              <a:off x="7136850" y="1993856"/>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24" name="Google Shape;24;p2"/>
            <p:cNvGrpSpPr/>
            <p:nvPr/>
          </p:nvGrpSpPr>
          <p:grpSpPr>
            <a:xfrm>
              <a:off x="7753338" y="1923456"/>
              <a:ext cx="442554" cy="140797"/>
              <a:chOff x="7034250" y="1170050"/>
              <a:chExt cx="442554" cy="140797"/>
            </a:xfrm>
          </p:grpSpPr>
          <p:sp>
            <p:nvSpPr>
              <p:cNvPr id="25" name="Google Shape;25;p2"/>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6996174" y="2839063"/>
            <a:ext cx="897990" cy="140813"/>
            <a:chOff x="6996174" y="2839063"/>
            <a:chExt cx="897990" cy="140813"/>
          </a:xfrm>
        </p:grpSpPr>
        <p:sp>
          <p:nvSpPr>
            <p:cNvPr id="28" name="Google Shape;28;p2"/>
            <p:cNvSpPr/>
            <p:nvPr/>
          </p:nvSpPr>
          <p:spPr>
            <a:xfrm>
              <a:off x="6996174" y="2839065"/>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rot="10800000">
              <a:off x="7136850" y="2909463"/>
              <a:ext cx="540300" cy="0"/>
            </a:xfrm>
            <a:prstGeom prst="straightConnector1">
              <a:avLst/>
            </a:prstGeom>
            <a:noFill/>
            <a:ln w="9525" cap="flat" cmpd="sng">
              <a:solidFill>
                <a:schemeClr val="accent1"/>
              </a:solidFill>
              <a:prstDash val="solid"/>
              <a:round/>
              <a:headEnd type="none" w="med" len="med"/>
              <a:tailEnd type="none" w="med" len="med"/>
            </a:ln>
          </p:spPr>
        </p:cxnSp>
        <p:sp>
          <p:nvSpPr>
            <p:cNvPr id="30" name="Google Shape;30;p2"/>
            <p:cNvSpPr/>
            <p:nvPr/>
          </p:nvSpPr>
          <p:spPr>
            <a:xfrm>
              <a:off x="7753338" y="2839063"/>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82"/>
        <p:cNvGrpSpPr/>
        <p:nvPr/>
      </p:nvGrpSpPr>
      <p:grpSpPr>
        <a:xfrm>
          <a:off x="0" y="0"/>
          <a:ext cx="0" cy="0"/>
          <a:chOff x="0" y="0"/>
          <a:chExt cx="0" cy="0"/>
        </a:xfrm>
      </p:grpSpPr>
      <p:grpSp>
        <p:nvGrpSpPr>
          <p:cNvPr id="383" name="Google Shape;383;p18"/>
          <p:cNvGrpSpPr/>
          <p:nvPr/>
        </p:nvGrpSpPr>
        <p:grpSpPr>
          <a:xfrm>
            <a:off x="188125" y="168300"/>
            <a:ext cx="8764775" cy="4806900"/>
            <a:chOff x="188125" y="168300"/>
            <a:chExt cx="8764775" cy="4806900"/>
          </a:xfrm>
        </p:grpSpPr>
        <p:sp>
          <p:nvSpPr>
            <p:cNvPr id="384" name="Google Shape;384;p18"/>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 name="Google Shape;385;p18"/>
            <p:cNvCxnSpPr/>
            <p:nvPr/>
          </p:nvCxnSpPr>
          <p:spPr>
            <a:xfrm rot="10800000">
              <a:off x="188125" y="4600575"/>
              <a:ext cx="8763000" cy="0"/>
            </a:xfrm>
            <a:prstGeom prst="straightConnector1">
              <a:avLst/>
            </a:prstGeom>
            <a:noFill/>
            <a:ln w="9525" cap="flat" cmpd="sng">
              <a:solidFill>
                <a:schemeClr val="accent1"/>
              </a:solidFill>
              <a:prstDash val="solid"/>
              <a:round/>
              <a:headEnd type="none" w="med" len="med"/>
              <a:tailEnd type="none" w="med" len="med"/>
            </a:ln>
          </p:spPr>
        </p:cxnSp>
      </p:grpSp>
      <p:grpSp>
        <p:nvGrpSpPr>
          <p:cNvPr id="386" name="Google Shape;386;p18"/>
          <p:cNvGrpSpPr/>
          <p:nvPr/>
        </p:nvGrpSpPr>
        <p:grpSpPr>
          <a:xfrm>
            <a:off x="190500" y="684477"/>
            <a:ext cx="607903" cy="180203"/>
            <a:chOff x="184525" y="444902"/>
            <a:chExt cx="607903" cy="180203"/>
          </a:xfrm>
        </p:grpSpPr>
        <p:cxnSp>
          <p:nvCxnSpPr>
            <p:cNvPr id="387" name="Google Shape;387;p18"/>
            <p:cNvCxnSpPr/>
            <p:nvPr/>
          </p:nvCxnSpPr>
          <p:spPr>
            <a:xfrm>
              <a:off x="184525" y="535000"/>
              <a:ext cx="400200" cy="0"/>
            </a:xfrm>
            <a:prstGeom prst="straightConnector1">
              <a:avLst/>
            </a:prstGeom>
            <a:noFill/>
            <a:ln w="9525" cap="flat" cmpd="sng">
              <a:solidFill>
                <a:schemeClr val="accent1"/>
              </a:solidFill>
              <a:prstDash val="solid"/>
              <a:round/>
              <a:headEnd type="none" w="med" len="med"/>
              <a:tailEnd type="none" w="med" len="med"/>
            </a:ln>
          </p:spPr>
        </p:cxnSp>
        <p:sp>
          <p:nvSpPr>
            <p:cNvPr id="388" name="Google Shape;388;p18"/>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8"/>
          <p:cNvGrpSpPr/>
          <p:nvPr/>
        </p:nvGrpSpPr>
        <p:grpSpPr>
          <a:xfrm flipH="1">
            <a:off x="8345600" y="684477"/>
            <a:ext cx="610275" cy="180203"/>
            <a:chOff x="182153" y="444902"/>
            <a:chExt cx="610275" cy="180203"/>
          </a:xfrm>
        </p:grpSpPr>
        <p:cxnSp>
          <p:nvCxnSpPr>
            <p:cNvPr id="390" name="Google Shape;390;p18"/>
            <p:cNvCxnSpPr/>
            <p:nvPr/>
          </p:nvCxnSpPr>
          <p:spPr>
            <a:xfrm>
              <a:off x="182153" y="535000"/>
              <a:ext cx="402300" cy="0"/>
            </a:xfrm>
            <a:prstGeom prst="straightConnector1">
              <a:avLst/>
            </a:prstGeom>
            <a:noFill/>
            <a:ln w="9525" cap="flat" cmpd="sng">
              <a:solidFill>
                <a:schemeClr val="accent1"/>
              </a:solidFill>
              <a:prstDash val="solid"/>
              <a:round/>
              <a:headEnd type="none" w="med" len="med"/>
              <a:tailEnd type="none" w="med" len="med"/>
            </a:ln>
          </p:spPr>
        </p:cxnSp>
        <p:sp>
          <p:nvSpPr>
            <p:cNvPr id="391" name="Google Shape;391;p18"/>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18"/>
          <p:cNvGrpSpPr/>
          <p:nvPr/>
        </p:nvGrpSpPr>
        <p:grpSpPr>
          <a:xfrm flipH="1">
            <a:off x="4121153" y="4550313"/>
            <a:ext cx="901695" cy="100516"/>
            <a:chOff x="824565" y="4550313"/>
            <a:chExt cx="901695" cy="100516"/>
          </a:xfrm>
        </p:grpSpPr>
        <p:sp>
          <p:nvSpPr>
            <p:cNvPr id="393" name="Google Shape;393;p18"/>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8"/>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98"/>
        <p:cNvGrpSpPr/>
        <p:nvPr/>
      </p:nvGrpSpPr>
      <p:grpSpPr>
        <a:xfrm>
          <a:off x="0" y="0"/>
          <a:ext cx="0" cy="0"/>
          <a:chOff x="0" y="0"/>
          <a:chExt cx="0" cy="0"/>
        </a:xfrm>
      </p:grpSpPr>
      <p:grpSp>
        <p:nvGrpSpPr>
          <p:cNvPr id="399" name="Google Shape;399;p19"/>
          <p:cNvGrpSpPr/>
          <p:nvPr/>
        </p:nvGrpSpPr>
        <p:grpSpPr>
          <a:xfrm>
            <a:off x="188075" y="168300"/>
            <a:ext cx="8767800" cy="4806900"/>
            <a:chOff x="188075" y="168300"/>
            <a:chExt cx="8767800" cy="4806900"/>
          </a:xfrm>
        </p:grpSpPr>
        <p:sp>
          <p:nvSpPr>
            <p:cNvPr id="400" name="Google Shape;400;p19"/>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 name="Google Shape;401;p19"/>
            <p:cNvCxnSpPr/>
            <p:nvPr/>
          </p:nvCxnSpPr>
          <p:spPr>
            <a:xfrm rot="10800000">
              <a:off x="188075" y="4600575"/>
              <a:ext cx="8767800" cy="0"/>
            </a:xfrm>
            <a:prstGeom prst="straightConnector1">
              <a:avLst/>
            </a:prstGeom>
            <a:noFill/>
            <a:ln w="9525" cap="flat" cmpd="sng">
              <a:solidFill>
                <a:schemeClr val="accent1"/>
              </a:solidFill>
              <a:prstDash val="solid"/>
              <a:round/>
              <a:headEnd type="none" w="med" len="med"/>
              <a:tailEnd type="none" w="med" len="med"/>
            </a:ln>
          </p:spPr>
        </p:cxnSp>
      </p:grpSp>
      <p:grpSp>
        <p:nvGrpSpPr>
          <p:cNvPr id="402" name="Google Shape;402;p19"/>
          <p:cNvGrpSpPr/>
          <p:nvPr/>
        </p:nvGrpSpPr>
        <p:grpSpPr>
          <a:xfrm>
            <a:off x="190500" y="684477"/>
            <a:ext cx="607903" cy="180203"/>
            <a:chOff x="184525" y="444902"/>
            <a:chExt cx="607903" cy="180203"/>
          </a:xfrm>
        </p:grpSpPr>
        <p:cxnSp>
          <p:nvCxnSpPr>
            <p:cNvPr id="403" name="Google Shape;403;p19"/>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404" name="Google Shape;404;p19"/>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9"/>
          <p:cNvGrpSpPr/>
          <p:nvPr/>
        </p:nvGrpSpPr>
        <p:grpSpPr>
          <a:xfrm flipH="1">
            <a:off x="8345600" y="684477"/>
            <a:ext cx="610275" cy="180203"/>
            <a:chOff x="182153" y="444902"/>
            <a:chExt cx="610275" cy="180203"/>
          </a:xfrm>
        </p:grpSpPr>
        <p:cxnSp>
          <p:nvCxnSpPr>
            <p:cNvPr id="407" name="Google Shape;407;p19"/>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19"/>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9"/>
          <p:cNvGrpSpPr/>
          <p:nvPr/>
        </p:nvGrpSpPr>
        <p:grpSpPr>
          <a:xfrm flipH="1">
            <a:off x="720003" y="4550313"/>
            <a:ext cx="901695" cy="100516"/>
            <a:chOff x="4225715" y="4550313"/>
            <a:chExt cx="901695" cy="100516"/>
          </a:xfrm>
        </p:grpSpPr>
        <p:sp>
          <p:nvSpPr>
            <p:cNvPr id="411" name="Google Shape;411;p19"/>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434"/>
        <p:cNvGrpSpPr/>
        <p:nvPr/>
      </p:nvGrpSpPr>
      <p:grpSpPr>
        <a:xfrm>
          <a:off x="0" y="0"/>
          <a:ext cx="0" cy="0"/>
          <a:chOff x="0" y="0"/>
          <a:chExt cx="0" cy="0"/>
        </a:xfrm>
      </p:grpSpPr>
      <p:grpSp>
        <p:nvGrpSpPr>
          <p:cNvPr id="435" name="Google Shape;435;p21"/>
          <p:cNvGrpSpPr/>
          <p:nvPr/>
        </p:nvGrpSpPr>
        <p:grpSpPr>
          <a:xfrm>
            <a:off x="188125" y="168300"/>
            <a:ext cx="8764775" cy="4806900"/>
            <a:chOff x="188125" y="168300"/>
            <a:chExt cx="8764775" cy="4806900"/>
          </a:xfrm>
        </p:grpSpPr>
        <p:sp>
          <p:nvSpPr>
            <p:cNvPr id="436" name="Google Shape;436;p21"/>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21"/>
            <p:cNvCxnSpPr/>
            <p:nvPr/>
          </p:nvCxnSpPr>
          <p:spPr>
            <a:xfrm rot="10800000">
              <a:off x="188125" y="4600575"/>
              <a:ext cx="8763000" cy="0"/>
            </a:xfrm>
            <a:prstGeom prst="straightConnector1">
              <a:avLst/>
            </a:prstGeom>
            <a:noFill/>
            <a:ln w="9525" cap="flat" cmpd="sng">
              <a:solidFill>
                <a:schemeClr val="accent1"/>
              </a:solidFill>
              <a:prstDash val="solid"/>
              <a:round/>
              <a:headEnd type="none" w="med" len="med"/>
              <a:tailEnd type="none" w="med" len="med"/>
            </a:ln>
          </p:spPr>
        </p:cxnSp>
      </p:grpSp>
      <p:sp>
        <p:nvSpPr>
          <p:cNvPr id="438" name="Google Shape;438;p21"/>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9" name="Google Shape;439;p21"/>
          <p:cNvGrpSpPr/>
          <p:nvPr/>
        </p:nvGrpSpPr>
        <p:grpSpPr>
          <a:xfrm>
            <a:off x="190500" y="684477"/>
            <a:ext cx="607903" cy="180203"/>
            <a:chOff x="184525" y="444902"/>
            <a:chExt cx="607903" cy="180203"/>
          </a:xfrm>
        </p:grpSpPr>
        <p:cxnSp>
          <p:nvCxnSpPr>
            <p:cNvPr id="440" name="Google Shape;440;p21"/>
            <p:cNvCxnSpPr/>
            <p:nvPr/>
          </p:nvCxnSpPr>
          <p:spPr>
            <a:xfrm>
              <a:off x="184525" y="535000"/>
              <a:ext cx="400200" cy="0"/>
            </a:xfrm>
            <a:prstGeom prst="straightConnector1">
              <a:avLst/>
            </a:prstGeom>
            <a:noFill/>
            <a:ln w="9525" cap="flat" cmpd="sng">
              <a:solidFill>
                <a:schemeClr val="accent1"/>
              </a:solidFill>
              <a:prstDash val="solid"/>
              <a:round/>
              <a:headEnd type="none" w="med" len="med"/>
              <a:tailEnd type="none" w="med" len="med"/>
            </a:ln>
          </p:spPr>
        </p:cxnSp>
        <p:sp>
          <p:nvSpPr>
            <p:cNvPr id="441" name="Google Shape;441;p21"/>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21"/>
          <p:cNvGrpSpPr/>
          <p:nvPr/>
        </p:nvGrpSpPr>
        <p:grpSpPr>
          <a:xfrm flipH="1">
            <a:off x="8345600" y="684477"/>
            <a:ext cx="610275" cy="180203"/>
            <a:chOff x="182153" y="444902"/>
            <a:chExt cx="610275" cy="180203"/>
          </a:xfrm>
        </p:grpSpPr>
        <p:cxnSp>
          <p:nvCxnSpPr>
            <p:cNvPr id="443" name="Google Shape;443;p21"/>
            <p:cNvCxnSpPr/>
            <p:nvPr/>
          </p:nvCxnSpPr>
          <p:spPr>
            <a:xfrm>
              <a:off x="182153" y="535000"/>
              <a:ext cx="402300" cy="0"/>
            </a:xfrm>
            <a:prstGeom prst="straightConnector1">
              <a:avLst/>
            </a:prstGeom>
            <a:noFill/>
            <a:ln w="9525" cap="flat" cmpd="sng">
              <a:solidFill>
                <a:schemeClr val="accent1"/>
              </a:solidFill>
              <a:prstDash val="solid"/>
              <a:round/>
              <a:headEnd type="none" w="med" len="med"/>
              <a:tailEnd type="none" w="med" len="med"/>
            </a:ln>
          </p:spPr>
        </p:cxnSp>
        <p:sp>
          <p:nvSpPr>
            <p:cNvPr id="444" name="Google Shape;444;p21"/>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1"/>
          <p:cNvGrpSpPr/>
          <p:nvPr/>
        </p:nvGrpSpPr>
        <p:grpSpPr>
          <a:xfrm flipH="1">
            <a:off x="720003" y="4550313"/>
            <a:ext cx="901695" cy="100516"/>
            <a:chOff x="4225715" y="4550313"/>
            <a:chExt cx="901695" cy="100516"/>
          </a:xfrm>
        </p:grpSpPr>
        <p:sp>
          <p:nvSpPr>
            <p:cNvPr id="446" name="Google Shape;446;p21"/>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50"/>
        <p:cNvGrpSpPr/>
        <p:nvPr/>
      </p:nvGrpSpPr>
      <p:grpSpPr>
        <a:xfrm>
          <a:off x="0" y="0"/>
          <a:ext cx="0" cy="0"/>
          <a:chOff x="0" y="0"/>
          <a:chExt cx="0" cy="0"/>
        </a:xfrm>
      </p:grpSpPr>
      <p:grpSp>
        <p:nvGrpSpPr>
          <p:cNvPr id="451" name="Google Shape;451;p22"/>
          <p:cNvGrpSpPr/>
          <p:nvPr/>
        </p:nvGrpSpPr>
        <p:grpSpPr>
          <a:xfrm>
            <a:off x="188125" y="168300"/>
            <a:ext cx="8764775" cy="4806900"/>
            <a:chOff x="188125" y="168300"/>
            <a:chExt cx="8764775" cy="4806900"/>
          </a:xfrm>
        </p:grpSpPr>
        <p:sp>
          <p:nvSpPr>
            <p:cNvPr id="452" name="Google Shape;452;p22"/>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22"/>
            <p:cNvCxnSpPr/>
            <p:nvPr/>
          </p:nvCxnSpPr>
          <p:spPr>
            <a:xfrm rot="10800000">
              <a:off x="188125" y="4600575"/>
              <a:ext cx="8763000" cy="0"/>
            </a:xfrm>
            <a:prstGeom prst="straightConnector1">
              <a:avLst/>
            </a:prstGeom>
            <a:noFill/>
            <a:ln w="9525" cap="flat" cmpd="sng">
              <a:solidFill>
                <a:schemeClr val="accent1"/>
              </a:solidFill>
              <a:prstDash val="solid"/>
              <a:round/>
              <a:headEnd type="none" w="med" len="med"/>
              <a:tailEnd type="none" w="med" len="med"/>
            </a:ln>
          </p:spPr>
        </p:cxnSp>
      </p:grpSp>
      <p:grpSp>
        <p:nvGrpSpPr>
          <p:cNvPr id="454" name="Google Shape;454;p22"/>
          <p:cNvGrpSpPr/>
          <p:nvPr/>
        </p:nvGrpSpPr>
        <p:grpSpPr>
          <a:xfrm>
            <a:off x="190500" y="684477"/>
            <a:ext cx="607903" cy="180203"/>
            <a:chOff x="184525" y="444902"/>
            <a:chExt cx="607903" cy="180203"/>
          </a:xfrm>
        </p:grpSpPr>
        <p:cxnSp>
          <p:nvCxnSpPr>
            <p:cNvPr id="455" name="Google Shape;455;p22"/>
            <p:cNvCxnSpPr/>
            <p:nvPr/>
          </p:nvCxnSpPr>
          <p:spPr>
            <a:xfrm>
              <a:off x="184525" y="535000"/>
              <a:ext cx="400200" cy="0"/>
            </a:xfrm>
            <a:prstGeom prst="straightConnector1">
              <a:avLst/>
            </a:prstGeom>
            <a:noFill/>
            <a:ln w="9525" cap="flat" cmpd="sng">
              <a:solidFill>
                <a:schemeClr val="accent1"/>
              </a:solidFill>
              <a:prstDash val="solid"/>
              <a:round/>
              <a:headEnd type="none" w="med" len="med"/>
              <a:tailEnd type="none" w="med" len="med"/>
            </a:ln>
          </p:spPr>
        </p:cxnSp>
        <p:sp>
          <p:nvSpPr>
            <p:cNvPr id="456" name="Google Shape;456;p22"/>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2"/>
          <p:cNvGrpSpPr/>
          <p:nvPr/>
        </p:nvGrpSpPr>
        <p:grpSpPr>
          <a:xfrm flipH="1">
            <a:off x="8345600" y="684477"/>
            <a:ext cx="610275" cy="180203"/>
            <a:chOff x="182153" y="444902"/>
            <a:chExt cx="610275" cy="180203"/>
          </a:xfrm>
        </p:grpSpPr>
        <p:cxnSp>
          <p:nvCxnSpPr>
            <p:cNvPr id="458" name="Google Shape;458;p22"/>
            <p:cNvCxnSpPr/>
            <p:nvPr/>
          </p:nvCxnSpPr>
          <p:spPr>
            <a:xfrm>
              <a:off x="182153" y="535000"/>
              <a:ext cx="4023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2"/>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2"/>
          <p:cNvGrpSpPr/>
          <p:nvPr/>
        </p:nvGrpSpPr>
        <p:grpSpPr>
          <a:xfrm>
            <a:off x="7531803" y="4550313"/>
            <a:ext cx="901695" cy="100516"/>
            <a:chOff x="4225715" y="4550313"/>
            <a:chExt cx="901695" cy="100516"/>
          </a:xfrm>
        </p:grpSpPr>
        <p:sp>
          <p:nvSpPr>
            <p:cNvPr id="461" name="Google Shape;461;p22"/>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2"/>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66"/>
        <p:cNvGrpSpPr/>
        <p:nvPr/>
      </p:nvGrpSpPr>
      <p:grpSpPr>
        <a:xfrm>
          <a:off x="0" y="0"/>
          <a:ext cx="0" cy="0"/>
          <a:chOff x="0" y="0"/>
          <a:chExt cx="0" cy="0"/>
        </a:xfrm>
      </p:grpSpPr>
      <p:grpSp>
        <p:nvGrpSpPr>
          <p:cNvPr id="467" name="Google Shape;467;p23"/>
          <p:cNvGrpSpPr/>
          <p:nvPr/>
        </p:nvGrpSpPr>
        <p:grpSpPr>
          <a:xfrm>
            <a:off x="191100" y="168300"/>
            <a:ext cx="8771901" cy="4806900"/>
            <a:chOff x="191100" y="168300"/>
            <a:chExt cx="8771901" cy="4806900"/>
          </a:xfrm>
        </p:grpSpPr>
        <p:sp>
          <p:nvSpPr>
            <p:cNvPr id="468" name="Google Shape;468;p23"/>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 name="Google Shape;469;p23"/>
            <p:cNvCxnSpPr/>
            <p:nvPr/>
          </p:nvCxnSpPr>
          <p:spPr>
            <a:xfrm rot="10800000">
              <a:off x="201201" y="4600575"/>
              <a:ext cx="8761800" cy="0"/>
            </a:xfrm>
            <a:prstGeom prst="straightConnector1">
              <a:avLst/>
            </a:prstGeom>
            <a:noFill/>
            <a:ln w="9525" cap="flat" cmpd="sng">
              <a:solidFill>
                <a:schemeClr val="accent1"/>
              </a:solidFill>
              <a:prstDash val="solid"/>
              <a:round/>
              <a:headEnd type="none" w="med" len="med"/>
              <a:tailEnd type="none" w="med" len="med"/>
            </a:ln>
          </p:spPr>
        </p:cxnSp>
      </p:grpSp>
      <p:grpSp>
        <p:nvGrpSpPr>
          <p:cNvPr id="470" name="Google Shape;470;p23"/>
          <p:cNvGrpSpPr/>
          <p:nvPr/>
        </p:nvGrpSpPr>
        <p:grpSpPr>
          <a:xfrm flipH="1">
            <a:off x="4121153" y="4550313"/>
            <a:ext cx="901695" cy="100516"/>
            <a:chOff x="824565" y="4550313"/>
            <a:chExt cx="901695" cy="100516"/>
          </a:xfrm>
        </p:grpSpPr>
        <p:sp>
          <p:nvSpPr>
            <p:cNvPr id="471" name="Google Shape;471;p23"/>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3"/>
          <p:cNvSpPr txBox="1">
            <a:spLocks noGrp="1"/>
          </p:cNvSpPr>
          <p:nvPr>
            <p:ph type="title"/>
          </p:nvPr>
        </p:nvSpPr>
        <p:spPr>
          <a:xfrm>
            <a:off x="720000" y="535000"/>
            <a:ext cx="7704000" cy="92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6" name="Google Shape;476;p23"/>
          <p:cNvGrpSpPr/>
          <p:nvPr/>
        </p:nvGrpSpPr>
        <p:grpSpPr>
          <a:xfrm>
            <a:off x="190500" y="684477"/>
            <a:ext cx="607903" cy="180203"/>
            <a:chOff x="184525" y="444902"/>
            <a:chExt cx="607903" cy="180203"/>
          </a:xfrm>
        </p:grpSpPr>
        <p:cxnSp>
          <p:nvCxnSpPr>
            <p:cNvPr id="477" name="Google Shape;477;p23"/>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478" name="Google Shape;478;p23"/>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flipH="1">
            <a:off x="8345600" y="684477"/>
            <a:ext cx="610275" cy="180203"/>
            <a:chOff x="182153" y="444902"/>
            <a:chExt cx="610275" cy="180203"/>
          </a:xfrm>
        </p:grpSpPr>
        <p:cxnSp>
          <p:nvCxnSpPr>
            <p:cNvPr id="481" name="Google Shape;481;p23"/>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482" name="Google Shape;482;p23"/>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41"/>
        <p:cNvGrpSpPr/>
        <p:nvPr/>
      </p:nvGrpSpPr>
      <p:grpSpPr>
        <a:xfrm>
          <a:off x="0" y="0"/>
          <a:ext cx="0" cy="0"/>
          <a:chOff x="0" y="0"/>
          <a:chExt cx="0" cy="0"/>
        </a:xfrm>
      </p:grpSpPr>
      <p:grpSp>
        <p:nvGrpSpPr>
          <p:cNvPr id="542" name="Google Shape;542;p27"/>
          <p:cNvGrpSpPr/>
          <p:nvPr/>
        </p:nvGrpSpPr>
        <p:grpSpPr>
          <a:xfrm>
            <a:off x="190500" y="168300"/>
            <a:ext cx="8763000" cy="4806900"/>
            <a:chOff x="190500" y="168300"/>
            <a:chExt cx="8763000" cy="4806900"/>
          </a:xfrm>
        </p:grpSpPr>
        <p:sp>
          <p:nvSpPr>
            <p:cNvPr id="543" name="Google Shape;543;p27"/>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27"/>
            <p:cNvCxnSpPr/>
            <p:nvPr/>
          </p:nvCxnSpPr>
          <p:spPr>
            <a:xfrm rot="10800000">
              <a:off x="190500" y="4600575"/>
              <a:ext cx="8763000" cy="0"/>
            </a:xfrm>
            <a:prstGeom prst="straightConnector1">
              <a:avLst/>
            </a:prstGeom>
            <a:noFill/>
            <a:ln w="9525" cap="flat" cmpd="sng">
              <a:solidFill>
                <a:schemeClr val="accent1"/>
              </a:solidFill>
              <a:prstDash val="solid"/>
              <a:round/>
              <a:headEnd type="none" w="med" len="med"/>
              <a:tailEnd type="none" w="med" len="med"/>
            </a:ln>
          </p:spPr>
        </p:cxnSp>
      </p:grpSp>
      <p:sp>
        <p:nvSpPr>
          <p:cNvPr id="545" name="Google Shape;545;p27"/>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6" name="Google Shape;546;p27"/>
          <p:cNvSpPr txBox="1">
            <a:spLocks noGrp="1"/>
          </p:cNvSpPr>
          <p:nvPr>
            <p:ph type="subTitle" idx="1"/>
          </p:nvPr>
        </p:nvSpPr>
        <p:spPr>
          <a:xfrm>
            <a:off x="838070" y="1610150"/>
            <a:ext cx="3034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7" name="Google Shape;547;p27"/>
          <p:cNvSpPr txBox="1">
            <a:spLocks noGrp="1"/>
          </p:cNvSpPr>
          <p:nvPr>
            <p:ph type="body" idx="2"/>
          </p:nvPr>
        </p:nvSpPr>
        <p:spPr>
          <a:xfrm>
            <a:off x="838075" y="2092850"/>
            <a:ext cx="3034200" cy="1803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548" name="Google Shape;548;p27"/>
          <p:cNvSpPr txBox="1">
            <a:spLocks noGrp="1"/>
          </p:cNvSpPr>
          <p:nvPr>
            <p:ph type="subTitle" idx="3"/>
          </p:nvPr>
        </p:nvSpPr>
        <p:spPr>
          <a:xfrm>
            <a:off x="5271730" y="1610150"/>
            <a:ext cx="3034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9" name="Google Shape;549;p27"/>
          <p:cNvSpPr txBox="1">
            <a:spLocks noGrp="1"/>
          </p:cNvSpPr>
          <p:nvPr>
            <p:ph type="body" idx="4"/>
          </p:nvPr>
        </p:nvSpPr>
        <p:spPr>
          <a:xfrm>
            <a:off x="5271727" y="2092850"/>
            <a:ext cx="3034200" cy="1803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50" name="Google Shape;550;p27"/>
          <p:cNvGrpSpPr/>
          <p:nvPr/>
        </p:nvGrpSpPr>
        <p:grpSpPr>
          <a:xfrm>
            <a:off x="190500" y="684477"/>
            <a:ext cx="607903" cy="180203"/>
            <a:chOff x="184525" y="444902"/>
            <a:chExt cx="607903" cy="180203"/>
          </a:xfrm>
        </p:grpSpPr>
        <p:cxnSp>
          <p:nvCxnSpPr>
            <p:cNvPr id="551" name="Google Shape;551;p27"/>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552" name="Google Shape;552;p27"/>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7"/>
          <p:cNvGrpSpPr/>
          <p:nvPr/>
        </p:nvGrpSpPr>
        <p:grpSpPr>
          <a:xfrm flipH="1">
            <a:off x="8345600" y="684477"/>
            <a:ext cx="610275" cy="180203"/>
            <a:chOff x="182153" y="444902"/>
            <a:chExt cx="610275" cy="180203"/>
          </a:xfrm>
        </p:grpSpPr>
        <p:cxnSp>
          <p:nvCxnSpPr>
            <p:cNvPr id="555" name="Google Shape;555;p27"/>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556" name="Google Shape;556;p27"/>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7"/>
          <p:cNvGrpSpPr/>
          <p:nvPr/>
        </p:nvGrpSpPr>
        <p:grpSpPr>
          <a:xfrm flipH="1">
            <a:off x="1904328" y="4550313"/>
            <a:ext cx="901695" cy="100516"/>
            <a:chOff x="4225715" y="4550313"/>
            <a:chExt cx="901695" cy="100516"/>
          </a:xfrm>
        </p:grpSpPr>
        <p:sp>
          <p:nvSpPr>
            <p:cNvPr id="559" name="Google Shape;559;p27"/>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7"/>
          <p:cNvGrpSpPr/>
          <p:nvPr/>
        </p:nvGrpSpPr>
        <p:grpSpPr>
          <a:xfrm>
            <a:off x="6337980" y="4550313"/>
            <a:ext cx="901695" cy="100516"/>
            <a:chOff x="4225715" y="4550313"/>
            <a:chExt cx="901695" cy="100516"/>
          </a:xfrm>
        </p:grpSpPr>
        <p:sp>
          <p:nvSpPr>
            <p:cNvPr id="564" name="Google Shape;564;p27"/>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92"/>
        <p:cNvGrpSpPr/>
        <p:nvPr/>
      </p:nvGrpSpPr>
      <p:grpSpPr>
        <a:xfrm>
          <a:off x="0" y="0"/>
          <a:ext cx="0" cy="0"/>
          <a:chOff x="0" y="0"/>
          <a:chExt cx="0" cy="0"/>
        </a:xfrm>
      </p:grpSpPr>
      <p:grpSp>
        <p:nvGrpSpPr>
          <p:cNvPr id="593" name="Google Shape;593;p29"/>
          <p:cNvGrpSpPr/>
          <p:nvPr/>
        </p:nvGrpSpPr>
        <p:grpSpPr>
          <a:xfrm>
            <a:off x="188125" y="168300"/>
            <a:ext cx="8764775" cy="4806900"/>
            <a:chOff x="188125" y="168300"/>
            <a:chExt cx="8764775" cy="4806900"/>
          </a:xfrm>
        </p:grpSpPr>
        <p:sp>
          <p:nvSpPr>
            <p:cNvPr id="594" name="Google Shape;594;p29"/>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29"/>
            <p:cNvCxnSpPr/>
            <p:nvPr/>
          </p:nvCxnSpPr>
          <p:spPr>
            <a:xfrm rot="10800000">
              <a:off x="188125" y="4600575"/>
              <a:ext cx="8763000" cy="0"/>
            </a:xfrm>
            <a:prstGeom prst="straightConnector1">
              <a:avLst/>
            </a:prstGeom>
            <a:noFill/>
            <a:ln w="9525" cap="flat" cmpd="sng">
              <a:solidFill>
                <a:schemeClr val="accent1"/>
              </a:solidFill>
              <a:prstDash val="solid"/>
              <a:round/>
              <a:headEnd type="none" w="med" len="med"/>
              <a:tailEnd type="none" w="med" len="med"/>
            </a:ln>
          </p:spPr>
        </p:cxnSp>
      </p:grpSp>
      <p:grpSp>
        <p:nvGrpSpPr>
          <p:cNvPr id="596" name="Google Shape;596;p29"/>
          <p:cNvGrpSpPr/>
          <p:nvPr/>
        </p:nvGrpSpPr>
        <p:grpSpPr>
          <a:xfrm flipH="1">
            <a:off x="4121153" y="4550313"/>
            <a:ext cx="901695" cy="100516"/>
            <a:chOff x="824565" y="4550313"/>
            <a:chExt cx="901695" cy="100516"/>
          </a:xfrm>
        </p:grpSpPr>
        <p:sp>
          <p:nvSpPr>
            <p:cNvPr id="597" name="Google Shape;597;p29"/>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9"/>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2" name="Google Shape;602;p29"/>
          <p:cNvSpPr txBox="1">
            <a:spLocks noGrp="1"/>
          </p:cNvSpPr>
          <p:nvPr>
            <p:ph type="subTitle" idx="1"/>
          </p:nvPr>
        </p:nvSpPr>
        <p:spPr>
          <a:xfrm>
            <a:off x="2076826" y="1514200"/>
            <a:ext cx="2103900" cy="48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3" name="Google Shape;603;p29"/>
          <p:cNvSpPr txBox="1">
            <a:spLocks noGrp="1"/>
          </p:cNvSpPr>
          <p:nvPr>
            <p:ph type="subTitle" idx="2"/>
          </p:nvPr>
        </p:nvSpPr>
        <p:spPr>
          <a:xfrm>
            <a:off x="2076825" y="1952876"/>
            <a:ext cx="2103900" cy="5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4" name="Google Shape;604;p29"/>
          <p:cNvSpPr txBox="1">
            <a:spLocks noGrp="1"/>
          </p:cNvSpPr>
          <p:nvPr>
            <p:ph type="subTitle" idx="3"/>
          </p:nvPr>
        </p:nvSpPr>
        <p:spPr>
          <a:xfrm>
            <a:off x="4963275" y="1952875"/>
            <a:ext cx="2103900" cy="54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5" name="Google Shape;605;p29"/>
          <p:cNvSpPr txBox="1">
            <a:spLocks noGrp="1"/>
          </p:cNvSpPr>
          <p:nvPr>
            <p:ph type="subTitle" idx="4"/>
          </p:nvPr>
        </p:nvSpPr>
        <p:spPr>
          <a:xfrm>
            <a:off x="4963275" y="1514200"/>
            <a:ext cx="2103900" cy="48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6" name="Google Shape;606;p29"/>
          <p:cNvSpPr txBox="1">
            <a:spLocks noGrp="1"/>
          </p:cNvSpPr>
          <p:nvPr>
            <p:ph type="subTitle" idx="5"/>
          </p:nvPr>
        </p:nvSpPr>
        <p:spPr>
          <a:xfrm>
            <a:off x="2076826" y="3079774"/>
            <a:ext cx="2103900" cy="48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7" name="Google Shape;607;p29"/>
          <p:cNvSpPr txBox="1">
            <a:spLocks noGrp="1"/>
          </p:cNvSpPr>
          <p:nvPr>
            <p:ph type="subTitle" idx="6"/>
          </p:nvPr>
        </p:nvSpPr>
        <p:spPr>
          <a:xfrm>
            <a:off x="2076825" y="3518450"/>
            <a:ext cx="2103900" cy="5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8" name="Google Shape;608;p29"/>
          <p:cNvSpPr txBox="1">
            <a:spLocks noGrp="1"/>
          </p:cNvSpPr>
          <p:nvPr>
            <p:ph type="subTitle" idx="7"/>
          </p:nvPr>
        </p:nvSpPr>
        <p:spPr>
          <a:xfrm>
            <a:off x="4963275" y="3518450"/>
            <a:ext cx="2103900" cy="54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9" name="Google Shape;609;p29"/>
          <p:cNvSpPr txBox="1">
            <a:spLocks noGrp="1"/>
          </p:cNvSpPr>
          <p:nvPr>
            <p:ph type="subTitle" idx="8"/>
          </p:nvPr>
        </p:nvSpPr>
        <p:spPr>
          <a:xfrm>
            <a:off x="4963275" y="3079775"/>
            <a:ext cx="2103900" cy="48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610" name="Google Shape;610;p29"/>
          <p:cNvGrpSpPr/>
          <p:nvPr/>
        </p:nvGrpSpPr>
        <p:grpSpPr>
          <a:xfrm>
            <a:off x="190500" y="684477"/>
            <a:ext cx="607903" cy="180203"/>
            <a:chOff x="184525" y="444902"/>
            <a:chExt cx="607903" cy="180203"/>
          </a:xfrm>
        </p:grpSpPr>
        <p:cxnSp>
          <p:nvCxnSpPr>
            <p:cNvPr id="611" name="Google Shape;611;p29"/>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612" name="Google Shape;612;p29"/>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9"/>
          <p:cNvGrpSpPr/>
          <p:nvPr/>
        </p:nvGrpSpPr>
        <p:grpSpPr>
          <a:xfrm flipH="1">
            <a:off x="8345600" y="684477"/>
            <a:ext cx="610275" cy="180203"/>
            <a:chOff x="182153" y="444902"/>
            <a:chExt cx="610275" cy="180203"/>
          </a:xfrm>
        </p:grpSpPr>
        <p:cxnSp>
          <p:nvCxnSpPr>
            <p:cNvPr id="615" name="Google Shape;615;p29"/>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616" name="Google Shape;616;p29"/>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618"/>
        <p:cNvGrpSpPr/>
        <p:nvPr/>
      </p:nvGrpSpPr>
      <p:grpSpPr>
        <a:xfrm>
          <a:off x="0" y="0"/>
          <a:ext cx="0" cy="0"/>
          <a:chOff x="0" y="0"/>
          <a:chExt cx="0" cy="0"/>
        </a:xfrm>
      </p:grpSpPr>
      <p:grpSp>
        <p:nvGrpSpPr>
          <p:cNvPr id="619" name="Google Shape;619;p30"/>
          <p:cNvGrpSpPr/>
          <p:nvPr/>
        </p:nvGrpSpPr>
        <p:grpSpPr>
          <a:xfrm>
            <a:off x="188125" y="168300"/>
            <a:ext cx="8764775" cy="4806900"/>
            <a:chOff x="188125" y="168300"/>
            <a:chExt cx="8764775" cy="4806900"/>
          </a:xfrm>
        </p:grpSpPr>
        <p:sp>
          <p:nvSpPr>
            <p:cNvPr id="620" name="Google Shape;620;p30"/>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 name="Google Shape;621;p30"/>
            <p:cNvCxnSpPr/>
            <p:nvPr/>
          </p:nvCxnSpPr>
          <p:spPr>
            <a:xfrm rot="10800000">
              <a:off x="188125" y="4600575"/>
              <a:ext cx="8763000" cy="0"/>
            </a:xfrm>
            <a:prstGeom prst="straightConnector1">
              <a:avLst/>
            </a:prstGeom>
            <a:noFill/>
            <a:ln w="9525" cap="flat" cmpd="sng">
              <a:solidFill>
                <a:schemeClr val="accent1"/>
              </a:solidFill>
              <a:prstDash val="solid"/>
              <a:round/>
              <a:headEnd type="none" w="med" len="med"/>
              <a:tailEnd type="none" w="med" len="med"/>
            </a:ln>
          </p:spPr>
        </p:cxnSp>
      </p:grpSp>
      <p:grpSp>
        <p:nvGrpSpPr>
          <p:cNvPr id="622" name="Google Shape;622;p30"/>
          <p:cNvGrpSpPr/>
          <p:nvPr/>
        </p:nvGrpSpPr>
        <p:grpSpPr>
          <a:xfrm>
            <a:off x="190500" y="684477"/>
            <a:ext cx="607903" cy="180203"/>
            <a:chOff x="184525" y="444902"/>
            <a:chExt cx="607903" cy="180203"/>
          </a:xfrm>
        </p:grpSpPr>
        <p:cxnSp>
          <p:nvCxnSpPr>
            <p:cNvPr id="623" name="Google Shape;623;p30"/>
            <p:cNvCxnSpPr/>
            <p:nvPr/>
          </p:nvCxnSpPr>
          <p:spPr>
            <a:xfrm>
              <a:off x="184525" y="535000"/>
              <a:ext cx="400200" cy="0"/>
            </a:xfrm>
            <a:prstGeom prst="straightConnector1">
              <a:avLst/>
            </a:prstGeom>
            <a:noFill/>
            <a:ln w="9525" cap="flat" cmpd="sng">
              <a:solidFill>
                <a:schemeClr val="accent1"/>
              </a:solidFill>
              <a:prstDash val="solid"/>
              <a:round/>
              <a:headEnd type="none" w="med" len="med"/>
              <a:tailEnd type="none" w="med" len="med"/>
            </a:ln>
          </p:spPr>
        </p:cxnSp>
        <p:sp>
          <p:nvSpPr>
            <p:cNvPr id="624" name="Google Shape;624;p30"/>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0"/>
          <p:cNvGrpSpPr/>
          <p:nvPr/>
        </p:nvGrpSpPr>
        <p:grpSpPr>
          <a:xfrm flipH="1">
            <a:off x="8345600" y="684477"/>
            <a:ext cx="610275" cy="180203"/>
            <a:chOff x="182153" y="444902"/>
            <a:chExt cx="610275" cy="180203"/>
          </a:xfrm>
        </p:grpSpPr>
        <p:cxnSp>
          <p:nvCxnSpPr>
            <p:cNvPr id="626" name="Google Shape;626;p30"/>
            <p:cNvCxnSpPr/>
            <p:nvPr/>
          </p:nvCxnSpPr>
          <p:spPr>
            <a:xfrm>
              <a:off x="182153" y="535000"/>
              <a:ext cx="402300" cy="0"/>
            </a:xfrm>
            <a:prstGeom prst="straightConnector1">
              <a:avLst/>
            </a:prstGeom>
            <a:noFill/>
            <a:ln w="9525" cap="flat" cmpd="sng">
              <a:solidFill>
                <a:schemeClr val="accent1"/>
              </a:solidFill>
              <a:prstDash val="solid"/>
              <a:round/>
              <a:headEnd type="none" w="med" len="med"/>
              <a:tailEnd type="none" w="med" len="med"/>
            </a:ln>
          </p:spPr>
        </p:cxnSp>
        <p:sp>
          <p:nvSpPr>
            <p:cNvPr id="627" name="Google Shape;627;p30"/>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0"/>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30"/>
          <p:cNvSpPr txBox="1">
            <a:spLocks noGrp="1"/>
          </p:cNvSpPr>
          <p:nvPr>
            <p:ph type="subTitle" idx="1"/>
          </p:nvPr>
        </p:nvSpPr>
        <p:spPr>
          <a:xfrm>
            <a:off x="718769" y="2679850"/>
            <a:ext cx="1699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0" name="Google Shape;630;p30"/>
          <p:cNvSpPr txBox="1">
            <a:spLocks noGrp="1"/>
          </p:cNvSpPr>
          <p:nvPr>
            <p:ph type="subTitle" idx="2"/>
          </p:nvPr>
        </p:nvSpPr>
        <p:spPr>
          <a:xfrm>
            <a:off x="718769" y="3162550"/>
            <a:ext cx="1699200" cy="7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1" name="Google Shape;631;p30"/>
          <p:cNvSpPr txBox="1">
            <a:spLocks noGrp="1"/>
          </p:cNvSpPr>
          <p:nvPr>
            <p:ph type="subTitle" idx="3"/>
          </p:nvPr>
        </p:nvSpPr>
        <p:spPr>
          <a:xfrm>
            <a:off x="6726025" y="2679850"/>
            <a:ext cx="1699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2" name="Google Shape;632;p30"/>
          <p:cNvSpPr txBox="1">
            <a:spLocks noGrp="1"/>
          </p:cNvSpPr>
          <p:nvPr>
            <p:ph type="subTitle" idx="4"/>
          </p:nvPr>
        </p:nvSpPr>
        <p:spPr>
          <a:xfrm>
            <a:off x="6726025" y="3162550"/>
            <a:ext cx="1699200" cy="7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3" name="Google Shape;633;p30"/>
          <p:cNvSpPr txBox="1">
            <a:spLocks noGrp="1"/>
          </p:cNvSpPr>
          <p:nvPr>
            <p:ph type="subTitle" idx="5"/>
          </p:nvPr>
        </p:nvSpPr>
        <p:spPr>
          <a:xfrm>
            <a:off x="2722819" y="2679850"/>
            <a:ext cx="1699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4" name="Google Shape;634;p30"/>
          <p:cNvSpPr txBox="1">
            <a:spLocks noGrp="1"/>
          </p:cNvSpPr>
          <p:nvPr>
            <p:ph type="subTitle" idx="6"/>
          </p:nvPr>
        </p:nvSpPr>
        <p:spPr>
          <a:xfrm>
            <a:off x="2722819" y="3162550"/>
            <a:ext cx="1699200" cy="7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5" name="Google Shape;635;p30"/>
          <p:cNvSpPr txBox="1">
            <a:spLocks noGrp="1"/>
          </p:cNvSpPr>
          <p:nvPr>
            <p:ph type="subTitle" idx="7"/>
          </p:nvPr>
        </p:nvSpPr>
        <p:spPr>
          <a:xfrm>
            <a:off x="4724425" y="2679850"/>
            <a:ext cx="1699200" cy="48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latin typeface="Goldman"/>
                <a:ea typeface="Goldman"/>
                <a:cs typeface="Goldman"/>
                <a:sym typeface="Goldma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6" name="Google Shape;636;p30"/>
          <p:cNvSpPr txBox="1">
            <a:spLocks noGrp="1"/>
          </p:cNvSpPr>
          <p:nvPr>
            <p:ph type="subTitle" idx="8"/>
          </p:nvPr>
        </p:nvSpPr>
        <p:spPr>
          <a:xfrm>
            <a:off x="4724425" y="3162550"/>
            <a:ext cx="1699200" cy="7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7" name="Google Shape;637;p30"/>
          <p:cNvGrpSpPr/>
          <p:nvPr/>
        </p:nvGrpSpPr>
        <p:grpSpPr>
          <a:xfrm flipH="1">
            <a:off x="720003" y="4550313"/>
            <a:ext cx="901695" cy="100516"/>
            <a:chOff x="4225715" y="4550313"/>
            <a:chExt cx="901695" cy="100516"/>
          </a:xfrm>
        </p:grpSpPr>
        <p:sp>
          <p:nvSpPr>
            <p:cNvPr id="638" name="Google Shape;638;p30"/>
            <p:cNvSpPr/>
            <p:nvPr/>
          </p:nvSpPr>
          <p:spPr>
            <a:xfrm>
              <a:off x="42257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4924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47591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2581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98"/>
        <p:cNvGrpSpPr/>
        <p:nvPr/>
      </p:nvGrpSpPr>
      <p:grpSpPr>
        <a:xfrm>
          <a:off x="0" y="0"/>
          <a:ext cx="0" cy="0"/>
          <a:chOff x="0" y="0"/>
          <a:chExt cx="0" cy="0"/>
        </a:xfrm>
      </p:grpSpPr>
      <p:sp>
        <p:nvSpPr>
          <p:cNvPr id="699" name="Google Shape;699;p33"/>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txBox="1">
            <a:spLocks noGrp="1"/>
          </p:cNvSpPr>
          <p:nvPr>
            <p:ph type="title" hasCustomPrompt="1"/>
          </p:nvPr>
        </p:nvSpPr>
        <p:spPr>
          <a:xfrm>
            <a:off x="688650" y="759250"/>
            <a:ext cx="337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1" name="Google Shape;701;p33"/>
          <p:cNvSpPr txBox="1">
            <a:spLocks noGrp="1"/>
          </p:cNvSpPr>
          <p:nvPr>
            <p:ph type="subTitle" idx="1"/>
          </p:nvPr>
        </p:nvSpPr>
        <p:spPr>
          <a:xfrm>
            <a:off x="688650" y="1587554"/>
            <a:ext cx="3375600" cy="445200"/>
          </a:xfrm>
          <a:prstGeom prst="rect">
            <a:avLst/>
          </a:prstGeom>
        </p:spPr>
        <p:txBody>
          <a:bodyPr spcFirstLastPara="1" wrap="square" lIns="91425" tIns="91425" rIns="91425" bIns="91425" anchor="t" anchorCtr="0">
            <a:noAutofit/>
          </a:bodyPr>
          <a:lstStyle>
            <a:lvl1pPr lvl="0" algn="ctr" rtl="0">
              <a:lnSpc>
                <a:spcPct val="138000"/>
              </a:lnSpc>
              <a:spcBef>
                <a:spcPts val="0"/>
              </a:spcBef>
              <a:spcAft>
                <a:spcPts val="0"/>
              </a:spcAft>
              <a:buSzPts val="1400"/>
              <a:buNone/>
              <a:defRPr sz="1400"/>
            </a:lvl1pPr>
            <a:lvl2pPr lvl="1" algn="ctr" rtl="0">
              <a:lnSpc>
                <a:spcPct val="100000"/>
              </a:lnSpc>
              <a:spcBef>
                <a:spcPts val="120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2" name="Google Shape;702;p33"/>
          <p:cNvSpPr txBox="1">
            <a:spLocks noGrp="1"/>
          </p:cNvSpPr>
          <p:nvPr>
            <p:ph type="title" idx="2" hasCustomPrompt="1"/>
          </p:nvPr>
        </p:nvSpPr>
        <p:spPr>
          <a:xfrm>
            <a:off x="688650" y="3082171"/>
            <a:ext cx="337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3" name="Google Shape;703;p33"/>
          <p:cNvSpPr txBox="1">
            <a:spLocks noGrp="1"/>
          </p:cNvSpPr>
          <p:nvPr>
            <p:ph type="subTitle" idx="3"/>
          </p:nvPr>
        </p:nvSpPr>
        <p:spPr>
          <a:xfrm>
            <a:off x="688650" y="3910475"/>
            <a:ext cx="33756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4" name="Google Shape;704;p33"/>
          <p:cNvSpPr txBox="1">
            <a:spLocks noGrp="1"/>
          </p:cNvSpPr>
          <p:nvPr>
            <p:ph type="title" idx="4" hasCustomPrompt="1"/>
          </p:nvPr>
        </p:nvSpPr>
        <p:spPr>
          <a:xfrm>
            <a:off x="5079675" y="759250"/>
            <a:ext cx="337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5" name="Google Shape;705;p33"/>
          <p:cNvSpPr txBox="1">
            <a:spLocks noGrp="1"/>
          </p:cNvSpPr>
          <p:nvPr>
            <p:ph type="subTitle" idx="5"/>
          </p:nvPr>
        </p:nvSpPr>
        <p:spPr>
          <a:xfrm>
            <a:off x="5079675" y="1587554"/>
            <a:ext cx="33756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6" name="Google Shape;706;p33"/>
          <p:cNvSpPr txBox="1">
            <a:spLocks noGrp="1"/>
          </p:cNvSpPr>
          <p:nvPr>
            <p:ph type="title" idx="6" hasCustomPrompt="1"/>
          </p:nvPr>
        </p:nvSpPr>
        <p:spPr>
          <a:xfrm>
            <a:off x="5079675" y="3082171"/>
            <a:ext cx="337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7" name="Google Shape;707;p33"/>
          <p:cNvSpPr txBox="1">
            <a:spLocks noGrp="1"/>
          </p:cNvSpPr>
          <p:nvPr>
            <p:ph type="subTitle" idx="7"/>
          </p:nvPr>
        </p:nvSpPr>
        <p:spPr>
          <a:xfrm>
            <a:off x="5079675" y="3910475"/>
            <a:ext cx="33756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35"/>
        <p:cNvGrpSpPr/>
        <p:nvPr/>
      </p:nvGrpSpPr>
      <p:grpSpPr>
        <a:xfrm>
          <a:off x="0" y="0"/>
          <a:ext cx="0" cy="0"/>
          <a:chOff x="0" y="0"/>
          <a:chExt cx="0" cy="0"/>
        </a:xfrm>
      </p:grpSpPr>
      <p:grpSp>
        <p:nvGrpSpPr>
          <p:cNvPr id="736" name="Google Shape;736;p35"/>
          <p:cNvGrpSpPr/>
          <p:nvPr/>
        </p:nvGrpSpPr>
        <p:grpSpPr>
          <a:xfrm flipH="1">
            <a:off x="191100" y="165150"/>
            <a:ext cx="8771424" cy="4813200"/>
            <a:chOff x="191100" y="165150"/>
            <a:chExt cx="8771424" cy="4813200"/>
          </a:xfrm>
        </p:grpSpPr>
        <p:sp>
          <p:nvSpPr>
            <p:cNvPr id="737" name="Google Shape;737;p35"/>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 name="Google Shape;738;p35"/>
            <p:cNvCxnSpPr/>
            <p:nvPr/>
          </p:nvCxnSpPr>
          <p:spPr>
            <a:xfrm rot="10800000">
              <a:off x="191100" y="2381250"/>
              <a:ext cx="1914600" cy="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35"/>
            <p:cNvCxnSpPr/>
            <p:nvPr/>
          </p:nvCxnSpPr>
          <p:spPr>
            <a:xfrm>
              <a:off x="2097125" y="165150"/>
              <a:ext cx="0" cy="48132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35"/>
            <p:cNvCxnSpPr/>
            <p:nvPr/>
          </p:nvCxnSpPr>
          <p:spPr>
            <a:xfrm rot="10800000">
              <a:off x="200724" y="4600575"/>
              <a:ext cx="8761800" cy="0"/>
            </a:xfrm>
            <a:prstGeom prst="straightConnector1">
              <a:avLst/>
            </a:prstGeom>
            <a:noFill/>
            <a:ln w="9525" cap="flat" cmpd="sng">
              <a:solidFill>
                <a:schemeClr val="accent1"/>
              </a:solidFill>
              <a:prstDash val="solid"/>
              <a:round/>
              <a:headEnd type="none" w="med" len="med"/>
              <a:tailEnd type="none" w="med" len="med"/>
            </a:ln>
          </p:spPr>
        </p:cxnSp>
      </p:grpSp>
      <p:grpSp>
        <p:nvGrpSpPr>
          <p:cNvPr id="741" name="Google Shape;741;p35"/>
          <p:cNvGrpSpPr/>
          <p:nvPr/>
        </p:nvGrpSpPr>
        <p:grpSpPr>
          <a:xfrm flipH="1">
            <a:off x="6986074" y="720758"/>
            <a:ext cx="1493085" cy="140851"/>
            <a:chOff x="674466" y="713633"/>
            <a:chExt cx="1493085" cy="140851"/>
          </a:xfrm>
        </p:grpSpPr>
        <p:sp>
          <p:nvSpPr>
            <p:cNvPr id="742" name="Google Shape;742;p35"/>
            <p:cNvSpPr/>
            <p:nvPr/>
          </p:nvSpPr>
          <p:spPr>
            <a:xfrm flipH="1">
              <a:off x="2026700" y="71363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 name="Google Shape;743;p35"/>
            <p:cNvCxnSpPr/>
            <p:nvPr/>
          </p:nvCxnSpPr>
          <p:spPr>
            <a:xfrm>
              <a:off x="1486400" y="784043"/>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744" name="Google Shape;744;p35"/>
            <p:cNvGrpSpPr/>
            <p:nvPr/>
          </p:nvGrpSpPr>
          <p:grpSpPr>
            <a:xfrm flipH="1">
              <a:off x="674466" y="713637"/>
              <a:ext cx="741521" cy="140797"/>
              <a:chOff x="7034250" y="1170050"/>
              <a:chExt cx="741521" cy="140797"/>
            </a:xfrm>
          </p:grpSpPr>
          <p:sp>
            <p:nvSpPr>
              <p:cNvPr id="745" name="Google Shape;745;p35"/>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8" name="Google Shape;748;p35"/>
          <p:cNvGrpSpPr/>
          <p:nvPr/>
        </p:nvGrpSpPr>
        <p:grpSpPr>
          <a:xfrm flipH="1">
            <a:off x="6986074" y="3908881"/>
            <a:ext cx="1493085" cy="140811"/>
            <a:chOff x="674466" y="3901756"/>
            <a:chExt cx="1493085" cy="140811"/>
          </a:xfrm>
        </p:grpSpPr>
        <p:sp>
          <p:nvSpPr>
            <p:cNvPr id="749" name="Google Shape;749;p35"/>
            <p:cNvSpPr/>
            <p:nvPr/>
          </p:nvSpPr>
          <p:spPr>
            <a:xfrm flipH="1">
              <a:off x="2026700" y="3901756"/>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 name="Google Shape;750;p35"/>
            <p:cNvCxnSpPr/>
            <p:nvPr/>
          </p:nvCxnSpPr>
          <p:spPr>
            <a:xfrm>
              <a:off x="1486400" y="3972169"/>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751" name="Google Shape;751;p35"/>
            <p:cNvGrpSpPr/>
            <p:nvPr/>
          </p:nvGrpSpPr>
          <p:grpSpPr>
            <a:xfrm flipH="1">
              <a:off x="674466" y="3901763"/>
              <a:ext cx="741521" cy="140797"/>
              <a:chOff x="7034250" y="1170050"/>
              <a:chExt cx="741521" cy="140797"/>
            </a:xfrm>
          </p:grpSpPr>
          <p:sp>
            <p:nvSpPr>
              <p:cNvPr id="752" name="Google Shape;752;p35"/>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5" name="Google Shape;755;p35"/>
          <p:cNvSpPr txBox="1">
            <a:spLocks noGrp="1"/>
          </p:cNvSpPr>
          <p:nvPr>
            <p:ph type="ctrTitle"/>
          </p:nvPr>
        </p:nvSpPr>
        <p:spPr>
          <a:xfrm>
            <a:off x="720050" y="542925"/>
            <a:ext cx="4284000" cy="798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56" name="Google Shape;756;p35"/>
          <p:cNvSpPr txBox="1">
            <a:spLocks noGrp="1"/>
          </p:cNvSpPr>
          <p:nvPr>
            <p:ph type="subTitle" idx="1"/>
          </p:nvPr>
        </p:nvSpPr>
        <p:spPr>
          <a:xfrm>
            <a:off x="715100" y="1264925"/>
            <a:ext cx="4293900" cy="114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57" name="Google Shape;757;p35"/>
          <p:cNvSpPr txBox="1"/>
          <p:nvPr/>
        </p:nvSpPr>
        <p:spPr>
          <a:xfrm>
            <a:off x="715100" y="3257550"/>
            <a:ext cx="3980400" cy="685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dk1"/>
                </a:solidFill>
                <a:latin typeface="Comfortaa"/>
                <a:ea typeface="Comfortaa"/>
                <a:cs typeface="Comfortaa"/>
                <a:sym typeface="Comfortaa"/>
              </a:rPr>
              <a:t>CREDITS: This presentation template was created by </a:t>
            </a:r>
            <a:r>
              <a:rPr lang="en" sz="1100" b="1">
                <a:solidFill>
                  <a:schemeClr val="dk1"/>
                </a:solidFill>
                <a:uFill>
                  <a:noFill/>
                </a:uFill>
                <a:latin typeface="Comfortaa"/>
                <a:ea typeface="Comfortaa"/>
                <a:cs typeface="Comfortaa"/>
                <a:sym typeface="Comfortaa"/>
                <a:hlinkClick r:id="rId2">
                  <a:extLst>
                    <a:ext uri="{A12FA001-AC4F-418D-AE19-62706E023703}">
                      <ahyp:hlinkClr xmlns:ahyp="http://schemas.microsoft.com/office/drawing/2018/hyperlinkcolor" val="tx"/>
                    </a:ext>
                  </a:extLst>
                </a:hlinkClick>
              </a:rPr>
              <a:t>Slidesgo</a:t>
            </a:r>
            <a:r>
              <a:rPr lang="en" sz="1100">
                <a:solidFill>
                  <a:schemeClr val="dk1"/>
                </a:solidFill>
                <a:latin typeface="Comfortaa"/>
                <a:ea typeface="Comfortaa"/>
                <a:cs typeface="Comfortaa"/>
                <a:sym typeface="Comfortaa"/>
              </a:rPr>
              <a:t>, including icons by </a:t>
            </a:r>
            <a:r>
              <a:rPr lang="en" sz="1100" b="1">
                <a:solidFill>
                  <a:schemeClr val="dk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Flaticon</a:t>
            </a:r>
            <a:r>
              <a:rPr lang="en" sz="1100" b="1">
                <a:solidFill>
                  <a:schemeClr val="dk1"/>
                </a:solidFill>
                <a:latin typeface="Comfortaa"/>
                <a:ea typeface="Comfortaa"/>
                <a:cs typeface="Comfortaa"/>
                <a:sym typeface="Comfortaa"/>
              </a:rPr>
              <a:t> </a:t>
            </a:r>
            <a:r>
              <a:rPr lang="en" sz="1100">
                <a:solidFill>
                  <a:schemeClr val="dk1"/>
                </a:solidFill>
                <a:latin typeface="Comfortaa"/>
                <a:ea typeface="Comfortaa"/>
                <a:cs typeface="Comfortaa"/>
                <a:sym typeface="Comfortaa"/>
              </a:rPr>
              <a:t>and infographics &amp; images by </a:t>
            </a:r>
            <a:r>
              <a:rPr lang="en" sz="1100" b="1">
                <a:solidFill>
                  <a:schemeClr val="dk1"/>
                </a:solidFill>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Freepik</a:t>
            </a:r>
            <a:endParaRPr sz="1100" b="1">
              <a:solidFill>
                <a:schemeClr val="dk1"/>
              </a:solidFill>
              <a:latin typeface="Comfortaa"/>
              <a:ea typeface="Comfortaa"/>
              <a:cs typeface="Comfortaa"/>
              <a:sym typeface="Comfortaa"/>
            </a:endParaRPr>
          </a:p>
        </p:txBody>
      </p:sp>
      <p:grpSp>
        <p:nvGrpSpPr>
          <p:cNvPr id="758" name="Google Shape;758;p35"/>
          <p:cNvGrpSpPr/>
          <p:nvPr/>
        </p:nvGrpSpPr>
        <p:grpSpPr>
          <a:xfrm>
            <a:off x="824565" y="4550313"/>
            <a:ext cx="901695" cy="100516"/>
            <a:chOff x="824565" y="4550313"/>
            <a:chExt cx="901695" cy="100516"/>
          </a:xfrm>
        </p:grpSpPr>
        <p:sp>
          <p:nvSpPr>
            <p:cNvPr id="759" name="Google Shape;759;p35"/>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3"/>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p:nvPr>
        </p:nvSpPr>
        <p:spPr>
          <a:xfrm>
            <a:off x="715100" y="2117125"/>
            <a:ext cx="4360200" cy="1354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901050" y="830463"/>
            <a:ext cx="1726500" cy="9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 name="Google Shape;35;p3"/>
          <p:cNvSpPr txBox="1">
            <a:spLocks noGrp="1"/>
          </p:cNvSpPr>
          <p:nvPr>
            <p:ph type="subTitle" idx="1"/>
          </p:nvPr>
        </p:nvSpPr>
        <p:spPr>
          <a:xfrm>
            <a:off x="715100" y="4042900"/>
            <a:ext cx="4360200" cy="3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36" name="Google Shape;36;p3"/>
          <p:cNvCxnSpPr/>
          <p:nvPr/>
        </p:nvCxnSpPr>
        <p:spPr>
          <a:xfrm>
            <a:off x="6609400" y="165150"/>
            <a:ext cx="0" cy="4813200"/>
          </a:xfrm>
          <a:prstGeom prst="straightConnector1">
            <a:avLst/>
          </a:prstGeom>
          <a:noFill/>
          <a:ln w="9525" cap="flat" cmpd="sng">
            <a:solidFill>
              <a:schemeClr val="accent1"/>
            </a:solidFill>
            <a:prstDash val="solid"/>
            <a:round/>
            <a:headEnd type="none" w="med" len="med"/>
            <a:tailEnd type="none" w="med" len="med"/>
          </a:ln>
        </p:spPr>
      </p:cxnSp>
      <p:grpSp>
        <p:nvGrpSpPr>
          <p:cNvPr id="37" name="Google Shape;37;p3"/>
          <p:cNvGrpSpPr/>
          <p:nvPr/>
        </p:nvGrpSpPr>
        <p:grpSpPr>
          <a:xfrm>
            <a:off x="6538974" y="596008"/>
            <a:ext cx="1493085" cy="2848534"/>
            <a:chOff x="6538974" y="535008"/>
            <a:chExt cx="1493085" cy="2848534"/>
          </a:xfrm>
        </p:grpSpPr>
        <p:grpSp>
          <p:nvGrpSpPr>
            <p:cNvPr id="38" name="Google Shape;38;p3"/>
            <p:cNvGrpSpPr/>
            <p:nvPr/>
          </p:nvGrpSpPr>
          <p:grpSpPr>
            <a:xfrm>
              <a:off x="6538974" y="535008"/>
              <a:ext cx="1493085" cy="140851"/>
              <a:chOff x="6996174" y="713633"/>
              <a:chExt cx="1493085" cy="140851"/>
            </a:xfrm>
          </p:grpSpPr>
          <p:sp>
            <p:nvSpPr>
              <p:cNvPr id="39" name="Google Shape;39;p3"/>
              <p:cNvSpPr/>
              <p:nvPr/>
            </p:nvSpPr>
            <p:spPr>
              <a:xfrm>
                <a:off x="6996174" y="71363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3"/>
              <p:cNvCxnSpPr/>
              <p:nvPr/>
            </p:nvCxnSpPr>
            <p:spPr>
              <a:xfrm rot="10800000">
                <a:off x="7137025" y="784043"/>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41" name="Google Shape;41;p3"/>
              <p:cNvGrpSpPr/>
              <p:nvPr/>
            </p:nvGrpSpPr>
            <p:grpSpPr>
              <a:xfrm>
                <a:off x="7747738" y="713637"/>
                <a:ext cx="741521" cy="140797"/>
                <a:chOff x="7034250" y="1170050"/>
                <a:chExt cx="741521" cy="140797"/>
              </a:xfrm>
            </p:grpSpPr>
            <p:sp>
              <p:nvSpPr>
                <p:cNvPr id="42" name="Google Shape;42;p3"/>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oogle Shape;45;p3"/>
            <p:cNvGrpSpPr/>
            <p:nvPr/>
          </p:nvGrpSpPr>
          <p:grpSpPr>
            <a:xfrm>
              <a:off x="6538974" y="3242731"/>
              <a:ext cx="1493085" cy="140811"/>
              <a:chOff x="6996174" y="3901756"/>
              <a:chExt cx="1493085" cy="140811"/>
            </a:xfrm>
          </p:grpSpPr>
          <p:sp>
            <p:nvSpPr>
              <p:cNvPr id="46" name="Google Shape;46;p3"/>
              <p:cNvSpPr/>
              <p:nvPr/>
            </p:nvSpPr>
            <p:spPr>
              <a:xfrm>
                <a:off x="6996174" y="3901756"/>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3"/>
              <p:cNvCxnSpPr/>
              <p:nvPr/>
            </p:nvCxnSpPr>
            <p:spPr>
              <a:xfrm rot="10800000">
                <a:off x="7137025" y="3972169"/>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48" name="Google Shape;48;p3"/>
              <p:cNvGrpSpPr/>
              <p:nvPr/>
            </p:nvGrpSpPr>
            <p:grpSpPr>
              <a:xfrm>
                <a:off x="7747738" y="3901763"/>
                <a:ext cx="741521" cy="140797"/>
                <a:chOff x="7034250" y="1170050"/>
                <a:chExt cx="741521" cy="140797"/>
              </a:xfrm>
            </p:grpSpPr>
            <p:sp>
              <p:nvSpPr>
                <p:cNvPr id="49" name="Google Shape;49;p3"/>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63"/>
        <p:cNvGrpSpPr/>
        <p:nvPr/>
      </p:nvGrpSpPr>
      <p:grpSpPr>
        <a:xfrm>
          <a:off x="0" y="0"/>
          <a:ext cx="0" cy="0"/>
          <a:chOff x="0" y="0"/>
          <a:chExt cx="0" cy="0"/>
        </a:xfrm>
      </p:grpSpPr>
      <p:sp>
        <p:nvSpPr>
          <p:cNvPr id="764" name="Google Shape;764;p36"/>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36"/>
          <p:cNvCxnSpPr/>
          <p:nvPr/>
        </p:nvCxnSpPr>
        <p:spPr>
          <a:xfrm rot="10800000">
            <a:off x="190500" y="4600575"/>
            <a:ext cx="8763000" cy="0"/>
          </a:xfrm>
          <a:prstGeom prst="straightConnector1">
            <a:avLst/>
          </a:prstGeom>
          <a:noFill/>
          <a:ln w="9525" cap="flat" cmpd="sng">
            <a:solidFill>
              <a:schemeClr val="accent1"/>
            </a:solidFill>
            <a:prstDash val="solid"/>
            <a:round/>
            <a:headEnd type="none" w="med" len="med"/>
            <a:tailEnd type="none" w="med" len="med"/>
          </a:ln>
        </p:spPr>
      </p:cxnSp>
      <p:grpSp>
        <p:nvGrpSpPr>
          <p:cNvPr id="766" name="Google Shape;766;p36"/>
          <p:cNvGrpSpPr/>
          <p:nvPr/>
        </p:nvGrpSpPr>
        <p:grpSpPr>
          <a:xfrm>
            <a:off x="190500" y="684477"/>
            <a:ext cx="607903" cy="180203"/>
            <a:chOff x="184525" y="444902"/>
            <a:chExt cx="607903" cy="180203"/>
          </a:xfrm>
        </p:grpSpPr>
        <p:cxnSp>
          <p:nvCxnSpPr>
            <p:cNvPr id="767" name="Google Shape;767;p36"/>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768" name="Google Shape;768;p36"/>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flipH="1">
            <a:off x="8345600" y="684477"/>
            <a:ext cx="610275" cy="180203"/>
            <a:chOff x="182153" y="444902"/>
            <a:chExt cx="610275" cy="180203"/>
          </a:xfrm>
        </p:grpSpPr>
        <p:cxnSp>
          <p:nvCxnSpPr>
            <p:cNvPr id="771" name="Google Shape;771;p36"/>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772" name="Google Shape;772;p36"/>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6"/>
          <p:cNvGrpSpPr/>
          <p:nvPr/>
        </p:nvGrpSpPr>
        <p:grpSpPr>
          <a:xfrm flipH="1">
            <a:off x="4121153" y="4550313"/>
            <a:ext cx="901695" cy="100516"/>
            <a:chOff x="824565" y="4550313"/>
            <a:chExt cx="901695" cy="100516"/>
          </a:xfrm>
        </p:grpSpPr>
        <p:sp>
          <p:nvSpPr>
            <p:cNvPr id="775" name="Google Shape;775;p36"/>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9"/>
        <p:cNvGrpSpPr/>
        <p:nvPr/>
      </p:nvGrpSpPr>
      <p:grpSpPr>
        <a:xfrm>
          <a:off x="0" y="0"/>
          <a:ext cx="0" cy="0"/>
          <a:chOff x="0" y="0"/>
          <a:chExt cx="0" cy="0"/>
        </a:xfrm>
      </p:grpSpPr>
      <p:grpSp>
        <p:nvGrpSpPr>
          <p:cNvPr id="780" name="Google Shape;780;p37"/>
          <p:cNvGrpSpPr/>
          <p:nvPr/>
        </p:nvGrpSpPr>
        <p:grpSpPr>
          <a:xfrm>
            <a:off x="190475" y="168300"/>
            <a:ext cx="8765400" cy="4806900"/>
            <a:chOff x="190475" y="168300"/>
            <a:chExt cx="8765400" cy="4806900"/>
          </a:xfrm>
        </p:grpSpPr>
        <p:sp>
          <p:nvSpPr>
            <p:cNvPr id="781" name="Google Shape;781;p37"/>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 name="Google Shape;782;p37"/>
            <p:cNvCxnSpPr/>
            <p:nvPr/>
          </p:nvCxnSpPr>
          <p:spPr>
            <a:xfrm rot="10800000">
              <a:off x="190475" y="4600575"/>
              <a:ext cx="8765400" cy="0"/>
            </a:xfrm>
            <a:prstGeom prst="straightConnector1">
              <a:avLst/>
            </a:prstGeom>
            <a:noFill/>
            <a:ln w="9525" cap="flat" cmpd="sng">
              <a:solidFill>
                <a:schemeClr val="accent1"/>
              </a:solidFill>
              <a:prstDash val="solid"/>
              <a:round/>
              <a:headEnd type="none" w="med" len="med"/>
              <a:tailEnd type="none" w="med" len="med"/>
            </a:ln>
          </p:spPr>
        </p:cxnSp>
      </p:grpSp>
      <p:grpSp>
        <p:nvGrpSpPr>
          <p:cNvPr id="783" name="Google Shape;783;p37"/>
          <p:cNvGrpSpPr/>
          <p:nvPr/>
        </p:nvGrpSpPr>
        <p:grpSpPr>
          <a:xfrm flipH="1">
            <a:off x="715100" y="4550313"/>
            <a:ext cx="901695" cy="100516"/>
            <a:chOff x="824565" y="4550313"/>
            <a:chExt cx="901695" cy="100516"/>
          </a:xfrm>
        </p:grpSpPr>
        <p:sp>
          <p:nvSpPr>
            <p:cNvPr id="784" name="Google Shape;784;p37"/>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190500" y="684477"/>
            <a:ext cx="607903" cy="180203"/>
            <a:chOff x="184525" y="444902"/>
            <a:chExt cx="607903" cy="180203"/>
          </a:xfrm>
        </p:grpSpPr>
        <p:cxnSp>
          <p:nvCxnSpPr>
            <p:cNvPr id="789" name="Google Shape;789;p37"/>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790" name="Google Shape;790;p37"/>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7"/>
          <p:cNvGrpSpPr/>
          <p:nvPr/>
        </p:nvGrpSpPr>
        <p:grpSpPr>
          <a:xfrm flipH="1">
            <a:off x="8345600" y="684477"/>
            <a:ext cx="610275" cy="180203"/>
            <a:chOff x="182153" y="444902"/>
            <a:chExt cx="610275" cy="180203"/>
          </a:xfrm>
        </p:grpSpPr>
        <p:cxnSp>
          <p:nvCxnSpPr>
            <p:cNvPr id="793" name="Google Shape;793;p37"/>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794" name="Google Shape;794;p37"/>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796"/>
        <p:cNvGrpSpPr/>
        <p:nvPr/>
      </p:nvGrpSpPr>
      <p:grpSpPr>
        <a:xfrm>
          <a:off x="0" y="0"/>
          <a:ext cx="0" cy="0"/>
          <a:chOff x="0" y="0"/>
          <a:chExt cx="0" cy="0"/>
        </a:xfrm>
      </p:grpSpPr>
      <p:grpSp>
        <p:nvGrpSpPr>
          <p:cNvPr id="797" name="Google Shape;797;p38"/>
          <p:cNvGrpSpPr/>
          <p:nvPr/>
        </p:nvGrpSpPr>
        <p:grpSpPr>
          <a:xfrm>
            <a:off x="188075" y="168300"/>
            <a:ext cx="8770200" cy="4806900"/>
            <a:chOff x="188075" y="168300"/>
            <a:chExt cx="8770200" cy="4806900"/>
          </a:xfrm>
        </p:grpSpPr>
        <p:sp>
          <p:nvSpPr>
            <p:cNvPr id="798" name="Google Shape;798;p38"/>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 name="Google Shape;799;p38"/>
            <p:cNvCxnSpPr/>
            <p:nvPr/>
          </p:nvCxnSpPr>
          <p:spPr>
            <a:xfrm rot="10800000">
              <a:off x="188075" y="4600575"/>
              <a:ext cx="8770200" cy="0"/>
            </a:xfrm>
            <a:prstGeom prst="straightConnector1">
              <a:avLst/>
            </a:prstGeom>
            <a:noFill/>
            <a:ln w="9525" cap="flat" cmpd="sng">
              <a:solidFill>
                <a:schemeClr val="accent1"/>
              </a:solidFill>
              <a:prstDash val="solid"/>
              <a:round/>
              <a:headEnd type="none" w="med" len="med"/>
              <a:tailEnd type="none" w="med" len="med"/>
            </a:ln>
          </p:spPr>
        </p:cxnSp>
      </p:grpSp>
      <p:grpSp>
        <p:nvGrpSpPr>
          <p:cNvPr id="800" name="Google Shape;800;p38"/>
          <p:cNvGrpSpPr/>
          <p:nvPr/>
        </p:nvGrpSpPr>
        <p:grpSpPr>
          <a:xfrm>
            <a:off x="190500" y="684477"/>
            <a:ext cx="607903" cy="180203"/>
            <a:chOff x="184525" y="444902"/>
            <a:chExt cx="607903" cy="180203"/>
          </a:xfrm>
        </p:grpSpPr>
        <p:cxnSp>
          <p:nvCxnSpPr>
            <p:cNvPr id="801" name="Google Shape;801;p38"/>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802" name="Google Shape;802;p38"/>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8"/>
          <p:cNvGrpSpPr/>
          <p:nvPr/>
        </p:nvGrpSpPr>
        <p:grpSpPr>
          <a:xfrm flipH="1">
            <a:off x="8345600" y="684477"/>
            <a:ext cx="610275" cy="180203"/>
            <a:chOff x="182153" y="444902"/>
            <a:chExt cx="610275" cy="180203"/>
          </a:xfrm>
        </p:grpSpPr>
        <p:cxnSp>
          <p:nvCxnSpPr>
            <p:cNvPr id="805" name="Google Shape;805;p38"/>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806" name="Google Shape;806;p38"/>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38"/>
          <p:cNvGrpSpPr/>
          <p:nvPr/>
        </p:nvGrpSpPr>
        <p:grpSpPr>
          <a:xfrm flipH="1">
            <a:off x="7520780" y="4550313"/>
            <a:ext cx="901695" cy="100516"/>
            <a:chOff x="824565" y="4550313"/>
            <a:chExt cx="901695" cy="100516"/>
          </a:xfrm>
        </p:grpSpPr>
        <p:sp>
          <p:nvSpPr>
            <p:cNvPr id="809" name="Google Shape;809;p38"/>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8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2"/>
        <p:cNvGrpSpPr/>
        <p:nvPr/>
      </p:nvGrpSpPr>
      <p:grpSpPr>
        <a:xfrm>
          <a:off x="0" y="0"/>
          <a:ext cx="0" cy="0"/>
          <a:chOff x="0" y="0"/>
          <a:chExt cx="0" cy="0"/>
        </a:xfrm>
      </p:grpSpPr>
      <p:grpSp>
        <p:nvGrpSpPr>
          <p:cNvPr id="53" name="Google Shape;53;p4"/>
          <p:cNvGrpSpPr/>
          <p:nvPr/>
        </p:nvGrpSpPr>
        <p:grpSpPr>
          <a:xfrm>
            <a:off x="190500" y="168300"/>
            <a:ext cx="8763000" cy="4806900"/>
            <a:chOff x="190500" y="168300"/>
            <a:chExt cx="8763000" cy="4806900"/>
          </a:xfrm>
        </p:grpSpPr>
        <p:sp>
          <p:nvSpPr>
            <p:cNvPr id="54" name="Google Shape;54;p4"/>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4"/>
            <p:cNvCxnSpPr/>
            <p:nvPr/>
          </p:nvCxnSpPr>
          <p:spPr>
            <a:xfrm rot="10800000">
              <a:off x="190500" y="4600575"/>
              <a:ext cx="8763000" cy="0"/>
            </a:xfrm>
            <a:prstGeom prst="straightConnector1">
              <a:avLst/>
            </a:prstGeom>
            <a:noFill/>
            <a:ln w="9525" cap="flat" cmpd="sng">
              <a:solidFill>
                <a:schemeClr val="accent1"/>
              </a:solidFill>
              <a:prstDash val="solid"/>
              <a:round/>
              <a:headEnd type="none" w="med" len="med"/>
              <a:tailEnd type="none" w="med" len="med"/>
            </a:ln>
          </p:spPr>
        </p:cxnSp>
      </p:grpSp>
      <p:grpSp>
        <p:nvGrpSpPr>
          <p:cNvPr id="56" name="Google Shape;56;p4"/>
          <p:cNvGrpSpPr/>
          <p:nvPr/>
        </p:nvGrpSpPr>
        <p:grpSpPr>
          <a:xfrm>
            <a:off x="190500" y="684477"/>
            <a:ext cx="607903" cy="180203"/>
            <a:chOff x="184525" y="444902"/>
            <a:chExt cx="607903" cy="180203"/>
          </a:xfrm>
        </p:grpSpPr>
        <p:cxnSp>
          <p:nvCxnSpPr>
            <p:cNvPr id="57" name="Google Shape;57;p4"/>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58" name="Google Shape;58;p4"/>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4"/>
          <p:cNvGrpSpPr/>
          <p:nvPr/>
        </p:nvGrpSpPr>
        <p:grpSpPr>
          <a:xfrm flipH="1">
            <a:off x="8345600" y="684477"/>
            <a:ext cx="610275" cy="180203"/>
            <a:chOff x="182153" y="444902"/>
            <a:chExt cx="610275" cy="180203"/>
          </a:xfrm>
        </p:grpSpPr>
        <p:cxnSp>
          <p:nvCxnSpPr>
            <p:cNvPr id="61" name="Google Shape;61;p4"/>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62" name="Google Shape;62;p4"/>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flipH="1">
            <a:off x="4121153" y="4550313"/>
            <a:ext cx="901695" cy="100516"/>
            <a:chOff x="824565" y="4550313"/>
            <a:chExt cx="901695" cy="100516"/>
          </a:xfrm>
        </p:grpSpPr>
        <p:sp>
          <p:nvSpPr>
            <p:cNvPr id="65" name="Google Shape;65;p4"/>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4"/>
          <p:cNvSpPr txBox="1">
            <a:spLocks noGrp="1"/>
          </p:cNvSpPr>
          <p:nvPr>
            <p:ph type="body" idx="1"/>
          </p:nvPr>
        </p:nvSpPr>
        <p:spPr>
          <a:xfrm>
            <a:off x="720000" y="1152475"/>
            <a:ext cx="7704000" cy="690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70" name="Google Shape;70;p4"/>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grpSp>
        <p:nvGrpSpPr>
          <p:cNvPr id="94" name="Google Shape;94;p6"/>
          <p:cNvGrpSpPr/>
          <p:nvPr/>
        </p:nvGrpSpPr>
        <p:grpSpPr>
          <a:xfrm>
            <a:off x="191100" y="168300"/>
            <a:ext cx="8771901" cy="4806900"/>
            <a:chOff x="191100" y="168300"/>
            <a:chExt cx="8771901" cy="4806900"/>
          </a:xfrm>
        </p:grpSpPr>
        <p:sp>
          <p:nvSpPr>
            <p:cNvPr id="95" name="Google Shape;95;p6"/>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 name="Google Shape;96;p6"/>
            <p:cNvCxnSpPr/>
            <p:nvPr/>
          </p:nvCxnSpPr>
          <p:spPr>
            <a:xfrm rot="10800000">
              <a:off x="201201" y="4600575"/>
              <a:ext cx="8761800" cy="0"/>
            </a:xfrm>
            <a:prstGeom prst="straightConnector1">
              <a:avLst/>
            </a:prstGeom>
            <a:noFill/>
            <a:ln w="9525" cap="flat" cmpd="sng">
              <a:solidFill>
                <a:schemeClr val="accent1"/>
              </a:solidFill>
              <a:prstDash val="solid"/>
              <a:round/>
              <a:headEnd type="none" w="med" len="med"/>
              <a:tailEnd type="none" w="med" len="med"/>
            </a:ln>
          </p:spPr>
        </p:cxnSp>
      </p:grpSp>
      <p:grpSp>
        <p:nvGrpSpPr>
          <p:cNvPr id="97" name="Google Shape;97;p6"/>
          <p:cNvGrpSpPr/>
          <p:nvPr/>
        </p:nvGrpSpPr>
        <p:grpSpPr>
          <a:xfrm flipH="1">
            <a:off x="4121153" y="4550313"/>
            <a:ext cx="901695" cy="100516"/>
            <a:chOff x="824565" y="4550313"/>
            <a:chExt cx="901695" cy="100516"/>
          </a:xfrm>
        </p:grpSpPr>
        <p:sp>
          <p:nvSpPr>
            <p:cNvPr id="98" name="Google Shape;98;p6"/>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6"/>
          <p:cNvGrpSpPr/>
          <p:nvPr/>
        </p:nvGrpSpPr>
        <p:grpSpPr>
          <a:xfrm>
            <a:off x="190500" y="684477"/>
            <a:ext cx="607903" cy="180203"/>
            <a:chOff x="184525" y="444902"/>
            <a:chExt cx="607903" cy="180203"/>
          </a:xfrm>
        </p:grpSpPr>
        <p:cxnSp>
          <p:nvCxnSpPr>
            <p:cNvPr id="104" name="Google Shape;104;p6"/>
            <p:cNvCxnSpPr/>
            <p:nvPr/>
          </p:nvCxnSpPr>
          <p:spPr>
            <a:xfrm>
              <a:off x="184525" y="535000"/>
              <a:ext cx="215700" cy="0"/>
            </a:xfrm>
            <a:prstGeom prst="straightConnector1">
              <a:avLst/>
            </a:prstGeom>
            <a:noFill/>
            <a:ln w="9525" cap="flat" cmpd="sng">
              <a:solidFill>
                <a:schemeClr val="accent1"/>
              </a:solidFill>
              <a:prstDash val="solid"/>
              <a:round/>
              <a:headEnd type="none" w="med" len="med"/>
              <a:tailEnd type="none" w="med" len="med"/>
            </a:ln>
          </p:spPr>
        </p:cxnSp>
        <p:sp>
          <p:nvSpPr>
            <p:cNvPr id="105" name="Google Shape;105;p6"/>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6"/>
          <p:cNvGrpSpPr/>
          <p:nvPr/>
        </p:nvGrpSpPr>
        <p:grpSpPr>
          <a:xfrm flipH="1">
            <a:off x="8345600" y="684477"/>
            <a:ext cx="610275" cy="180203"/>
            <a:chOff x="182153" y="444902"/>
            <a:chExt cx="610275" cy="180203"/>
          </a:xfrm>
        </p:grpSpPr>
        <p:cxnSp>
          <p:nvCxnSpPr>
            <p:cNvPr id="108" name="Google Shape;108;p6"/>
            <p:cNvCxnSpPr/>
            <p:nvPr/>
          </p:nvCxnSpPr>
          <p:spPr>
            <a:xfrm>
              <a:off x="182153" y="535000"/>
              <a:ext cx="218100" cy="0"/>
            </a:xfrm>
            <a:prstGeom prst="straightConnector1">
              <a:avLst/>
            </a:prstGeom>
            <a:noFill/>
            <a:ln w="9525" cap="flat" cmpd="sng">
              <a:solidFill>
                <a:schemeClr val="accent1"/>
              </a:solidFill>
              <a:prstDash val="solid"/>
              <a:round/>
              <a:headEnd type="none" w="med" len="med"/>
              <a:tailEnd type="none" w="med" len="med"/>
            </a:ln>
          </p:spPr>
        </p:cxnSp>
        <p:sp>
          <p:nvSpPr>
            <p:cNvPr id="109" name="Google Shape;109;p6"/>
            <p:cNvSpPr/>
            <p:nvPr/>
          </p:nvSpPr>
          <p:spPr>
            <a:xfrm>
              <a:off x="416074"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612199" y="444902"/>
              <a:ext cx="180229" cy="180203"/>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grpSp>
        <p:nvGrpSpPr>
          <p:cNvPr id="252" name="Google Shape;252;p13"/>
          <p:cNvGrpSpPr/>
          <p:nvPr/>
        </p:nvGrpSpPr>
        <p:grpSpPr>
          <a:xfrm>
            <a:off x="187650" y="165150"/>
            <a:ext cx="8768700" cy="4813200"/>
            <a:chOff x="187650" y="165150"/>
            <a:chExt cx="8768700" cy="4813200"/>
          </a:xfrm>
        </p:grpSpPr>
        <p:grpSp>
          <p:nvGrpSpPr>
            <p:cNvPr id="253" name="Google Shape;253;p13"/>
            <p:cNvGrpSpPr/>
            <p:nvPr/>
          </p:nvGrpSpPr>
          <p:grpSpPr>
            <a:xfrm>
              <a:off x="187650" y="168300"/>
              <a:ext cx="8768700" cy="4806900"/>
              <a:chOff x="187650" y="168300"/>
              <a:chExt cx="8768700" cy="4806900"/>
            </a:xfrm>
          </p:grpSpPr>
          <p:sp>
            <p:nvSpPr>
              <p:cNvPr id="254" name="Google Shape;254;p13"/>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5" name="Google Shape;255;p13"/>
              <p:cNvCxnSpPr/>
              <p:nvPr/>
            </p:nvCxnSpPr>
            <p:spPr>
              <a:xfrm>
                <a:off x="187650" y="4600575"/>
                <a:ext cx="8768700" cy="0"/>
              </a:xfrm>
              <a:prstGeom prst="straightConnector1">
                <a:avLst/>
              </a:prstGeom>
              <a:noFill/>
              <a:ln w="9525" cap="flat" cmpd="sng">
                <a:solidFill>
                  <a:schemeClr val="accent1"/>
                </a:solidFill>
                <a:prstDash val="solid"/>
                <a:round/>
                <a:headEnd type="none" w="med" len="med"/>
                <a:tailEnd type="none" w="med" len="med"/>
              </a:ln>
            </p:spPr>
          </p:cxnSp>
        </p:grpSp>
        <p:cxnSp>
          <p:nvCxnSpPr>
            <p:cNvPr id="256" name="Google Shape;256;p13"/>
            <p:cNvCxnSpPr/>
            <p:nvPr/>
          </p:nvCxnSpPr>
          <p:spPr>
            <a:xfrm>
              <a:off x="7065175" y="2381250"/>
              <a:ext cx="1886100" cy="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13"/>
            <p:cNvCxnSpPr/>
            <p:nvPr/>
          </p:nvCxnSpPr>
          <p:spPr>
            <a:xfrm>
              <a:off x="7066600" y="165150"/>
              <a:ext cx="0" cy="4813200"/>
            </a:xfrm>
            <a:prstGeom prst="straightConnector1">
              <a:avLst/>
            </a:prstGeom>
            <a:noFill/>
            <a:ln w="9525" cap="flat" cmpd="sng">
              <a:solidFill>
                <a:schemeClr val="accent1"/>
              </a:solidFill>
              <a:prstDash val="solid"/>
              <a:round/>
              <a:headEnd type="none" w="med" len="med"/>
              <a:tailEnd type="none" w="med" len="med"/>
            </a:ln>
          </p:spPr>
        </p:cxnSp>
      </p:grpSp>
      <p:grpSp>
        <p:nvGrpSpPr>
          <p:cNvPr id="258" name="Google Shape;258;p13"/>
          <p:cNvGrpSpPr/>
          <p:nvPr/>
        </p:nvGrpSpPr>
        <p:grpSpPr>
          <a:xfrm>
            <a:off x="753253" y="4550313"/>
            <a:ext cx="901695" cy="100516"/>
            <a:chOff x="824565" y="4550313"/>
            <a:chExt cx="901695" cy="100516"/>
          </a:xfrm>
        </p:grpSpPr>
        <p:sp>
          <p:nvSpPr>
            <p:cNvPr id="259" name="Google Shape;259;p13"/>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3"/>
          <p:cNvSpPr txBox="1">
            <a:spLocks noGrp="1"/>
          </p:cNvSpPr>
          <p:nvPr>
            <p:ph type="title" hasCustomPrompt="1"/>
          </p:nvPr>
        </p:nvSpPr>
        <p:spPr>
          <a:xfrm>
            <a:off x="715100" y="1374989"/>
            <a:ext cx="9780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1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subTitle" idx="1"/>
          </p:nvPr>
        </p:nvSpPr>
        <p:spPr>
          <a:xfrm>
            <a:off x="1693100" y="1555740"/>
            <a:ext cx="4632900" cy="342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65" name="Google Shape;265;p13"/>
          <p:cNvSpPr txBox="1">
            <a:spLocks noGrp="1"/>
          </p:cNvSpPr>
          <p:nvPr>
            <p:ph type="subTitle" idx="2"/>
          </p:nvPr>
        </p:nvSpPr>
        <p:spPr>
          <a:xfrm>
            <a:off x="1693100" y="1287989"/>
            <a:ext cx="4632900" cy="38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Goldman"/>
                <a:ea typeface="Goldman"/>
                <a:cs typeface="Goldman"/>
                <a:sym typeface="Goldma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6" name="Google Shape;266;p13"/>
          <p:cNvSpPr txBox="1">
            <a:spLocks noGrp="1"/>
          </p:cNvSpPr>
          <p:nvPr>
            <p:ph type="title" idx="3"/>
          </p:nvPr>
        </p:nvSpPr>
        <p:spPr>
          <a:xfrm>
            <a:off x="720000" y="535000"/>
            <a:ext cx="6147600" cy="48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13"/>
          <p:cNvSpPr txBox="1">
            <a:spLocks noGrp="1"/>
          </p:cNvSpPr>
          <p:nvPr>
            <p:ph type="title" idx="4" hasCustomPrompt="1"/>
          </p:nvPr>
        </p:nvSpPr>
        <p:spPr>
          <a:xfrm>
            <a:off x="715100" y="3825050"/>
            <a:ext cx="9780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1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subTitle" idx="5"/>
          </p:nvPr>
        </p:nvSpPr>
        <p:spPr>
          <a:xfrm>
            <a:off x="1693100" y="3996625"/>
            <a:ext cx="4632900" cy="342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69" name="Google Shape;269;p13"/>
          <p:cNvSpPr txBox="1">
            <a:spLocks noGrp="1"/>
          </p:cNvSpPr>
          <p:nvPr>
            <p:ph type="subTitle" idx="6"/>
          </p:nvPr>
        </p:nvSpPr>
        <p:spPr>
          <a:xfrm>
            <a:off x="1693100" y="3728925"/>
            <a:ext cx="4632900" cy="38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Goldman"/>
                <a:ea typeface="Goldman"/>
                <a:cs typeface="Goldman"/>
                <a:sym typeface="Goldma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0" name="Google Shape;270;p13"/>
          <p:cNvSpPr txBox="1">
            <a:spLocks noGrp="1"/>
          </p:cNvSpPr>
          <p:nvPr>
            <p:ph type="title" idx="7" hasCustomPrompt="1"/>
          </p:nvPr>
        </p:nvSpPr>
        <p:spPr>
          <a:xfrm>
            <a:off x="715100" y="2191676"/>
            <a:ext cx="9780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1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subTitle" idx="8"/>
          </p:nvPr>
        </p:nvSpPr>
        <p:spPr>
          <a:xfrm>
            <a:off x="1693100" y="2369368"/>
            <a:ext cx="4632900" cy="342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72" name="Google Shape;272;p13"/>
          <p:cNvSpPr txBox="1">
            <a:spLocks noGrp="1"/>
          </p:cNvSpPr>
          <p:nvPr>
            <p:ph type="subTitle" idx="9"/>
          </p:nvPr>
        </p:nvSpPr>
        <p:spPr>
          <a:xfrm>
            <a:off x="1693100" y="2101634"/>
            <a:ext cx="4632900" cy="38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Goldman"/>
                <a:ea typeface="Goldman"/>
                <a:cs typeface="Goldman"/>
                <a:sym typeface="Goldma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3" name="Google Shape;273;p13"/>
          <p:cNvSpPr txBox="1">
            <a:spLocks noGrp="1"/>
          </p:cNvSpPr>
          <p:nvPr>
            <p:ph type="title" idx="13" hasCustomPrompt="1"/>
          </p:nvPr>
        </p:nvSpPr>
        <p:spPr>
          <a:xfrm>
            <a:off x="715100" y="3008363"/>
            <a:ext cx="9780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100"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4" name="Google Shape;274;p13"/>
          <p:cNvSpPr txBox="1">
            <a:spLocks noGrp="1"/>
          </p:cNvSpPr>
          <p:nvPr>
            <p:ph type="subTitle" idx="14"/>
          </p:nvPr>
        </p:nvSpPr>
        <p:spPr>
          <a:xfrm>
            <a:off x="1693100" y="3182997"/>
            <a:ext cx="4632900" cy="342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75" name="Google Shape;275;p13"/>
          <p:cNvSpPr txBox="1">
            <a:spLocks noGrp="1"/>
          </p:cNvSpPr>
          <p:nvPr>
            <p:ph type="subTitle" idx="15"/>
          </p:nvPr>
        </p:nvSpPr>
        <p:spPr>
          <a:xfrm>
            <a:off x="1693100" y="2915280"/>
            <a:ext cx="4632900" cy="384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Goldman"/>
                <a:ea typeface="Goldman"/>
                <a:cs typeface="Goldman"/>
                <a:sym typeface="Goldma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76" name="Google Shape;276;p13"/>
          <p:cNvGrpSpPr/>
          <p:nvPr/>
        </p:nvGrpSpPr>
        <p:grpSpPr>
          <a:xfrm>
            <a:off x="6996174" y="713633"/>
            <a:ext cx="1493085" cy="140851"/>
            <a:chOff x="6996174" y="713633"/>
            <a:chExt cx="1493085" cy="140851"/>
          </a:xfrm>
        </p:grpSpPr>
        <p:sp>
          <p:nvSpPr>
            <p:cNvPr id="277" name="Google Shape;277;p13"/>
            <p:cNvSpPr/>
            <p:nvPr/>
          </p:nvSpPr>
          <p:spPr>
            <a:xfrm>
              <a:off x="6996174" y="71363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13"/>
            <p:cNvCxnSpPr/>
            <p:nvPr/>
          </p:nvCxnSpPr>
          <p:spPr>
            <a:xfrm rot="10800000">
              <a:off x="7137025" y="784043"/>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279" name="Google Shape;279;p13"/>
            <p:cNvGrpSpPr/>
            <p:nvPr/>
          </p:nvGrpSpPr>
          <p:grpSpPr>
            <a:xfrm>
              <a:off x="7747738" y="713637"/>
              <a:ext cx="741521" cy="140797"/>
              <a:chOff x="7034250" y="1170050"/>
              <a:chExt cx="741521" cy="140797"/>
            </a:xfrm>
          </p:grpSpPr>
          <p:sp>
            <p:nvSpPr>
              <p:cNvPr id="280" name="Google Shape;280;p13"/>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13"/>
          <p:cNvGrpSpPr/>
          <p:nvPr/>
        </p:nvGrpSpPr>
        <p:grpSpPr>
          <a:xfrm>
            <a:off x="6996174" y="3901756"/>
            <a:ext cx="1493085" cy="140811"/>
            <a:chOff x="6996174" y="3901756"/>
            <a:chExt cx="1493085" cy="140811"/>
          </a:xfrm>
        </p:grpSpPr>
        <p:sp>
          <p:nvSpPr>
            <p:cNvPr id="284" name="Google Shape;284;p13"/>
            <p:cNvSpPr/>
            <p:nvPr/>
          </p:nvSpPr>
          <p:spPr>
            <a:xfrm>
              <a:off x="6996174" y="3901756"/>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13"/>
            <p:cNvCxnSpPr/>
            <p:nvPr/>
          </p:nvCxnSpPr>
          <p:spPr>
            <a:xfrm rot="10800000">
              <a:off x="7137025" y="3972169"/>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286" name="Google Shape;286;p13"/>
            <p:cNvGrpSpPr/>
            <p:nvPr/>
          </p:nvGrpSpPr>
          <p:grpSpPr>
            <a:xfrm>
              <a:off x="7747738" y="3901763"/>
              <a:ext cx="741521" cy="140797"/>
              <a:chOff x="7034250" y="1170050"/>
              <a:chExt cx="741521" cy="140797"/>
            </a:xfrm>
          </p:grpSpPr>
          <p:sp>
            <p:nvSpPr>
              <p:cNvPr id="287" name="Google Shape;287;p13"/>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90"/>
        <p:cNvGrpSpPr/>
        <p:nvPr/>
      </p:nvGrpSpPr>
      <p:grpSpPr>
        <a:xfrm>
          <a:off x="0" y="0"/>
          <a:ext cx="0" cy="0"/>
          <a:chOff x="0" y="0"/>
          <a:chExt cx="0" cy="0"/>
        </a:xfrm>
      </p:grpSpPr>
      <p:sp>
        <p:nvSpPr>
          <p:cNvPr id="291" name="Google Shape;291;p14"/>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title"/>
          </p:nvPr>
        </p:nvSpPr>
        <p:spPr>
          <a:xfrm flipH="1">
            <a:off x="4067900" y="2117125"/>
            <a:ext cx="4360200" cy="13542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93" name="Google Shape;293;p14"/>
          <p:cNvSpPr txBox="1">
            <a:spLocks noGrp="1"/>
          </p:cNvSpPr>
          <p:nvPr>
            <p:ph type="title" idx="2" hasCustomPrompt="1"/>
          </p:nvPr>
        </p:nvSpPr>
        <p:spPr>
          <a:xfrm flipH="1">
            <a:off x="6515650" y="830463"/>
            <a:ext cx="1726500" cy="9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4" name="Google Shape;294;p14"/>
          <p:cNvSpPr txBox="1">
            <a:spLocks noGrp="1"/>
          </p:cNvSpPr>
          <p:nvPr>
            <p:ph type="subTitle" idx="1"/>
          </p:nvPr>
        </p:nvSpPr>
        <p:spPr>
          <a:xfrm flipH="1">
            <a:off x="4067900" y="4042900"/>
            <a:ext cx="4360200" cy="38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cxnSp>
        <p:nvCxnSpPr>
          <p:cNvPr id="295" name="Google Shape;295;p14"/>
          <p:cNvCxnSpPr/>
          <p:nvPr/>
        </p:nvCxnSpPr>
        <p:spPr>
          <a:xfrm>
            <a:off x="2087501" y="165150"/>
            <a:ext cx="0" cy="4813200"/>
          </a:xfrm>
          <a:prstGeom prst="straightConnector1">
            <a:avLst/>
          </a:prstGeom>
          <a:noFill/>
          <a:ln w="9525" cap="flat" cmpd="sng">
            <a:solidFill>
              <a:schemeClr val="accent1"/>
            </a:solidFill>
            <a:prstDash val="solid"/>
            <a:round/>
            <a:headEnd type="none" w="med" len="med"/>
            <a:tailEnd type="none" w="med" len="med"/>
          </a:ln>
        </p:spPr>
      </p:cxnSp>
      <p:grpSp>
        <p:nvGrpSpPr>
          <p:cNvPr id="296" name="Google Shape;296;p14"/>
          <p:cNvGrpSpPr/>
          <p:nvPr/>
        </p:nvGrpSpPr>
        <p:grpSpPr>
          <a:xfrm>
            <a:off x="659242" y="785584"/>
            <a:ext cx="1498685" cy="140851"/>
            <a:chOff x="659242" y="785584"/>
            <a:chExt cx="1498685" cy="140851"/>
          </a:xfrm>
        </p:grpSpPr>
        <p:cxnSp>
          <p:nvCxnSpPr>
            <p:cNvPr id="297" name="Google Shape;297;p14"/>
            <p:cNvCxnSpPr/>
            <p:nvPr/>
          </p:nvCxnSpPr>
          <p:spPr>
            <a:xfrm>
              <a:off x="1477147" y="856000"/>
              <a:ext cx="576000" cy="0"/>
            </a:xfrm>
            <a:prstGeom prst="straightConnector1">
              <a:avLst/>
            </a:prstGeom>
            <a:noFill/>
            <a:ln w="9525" cap="flat" cmpd="sng">
              <a:solidFill>
                <a:schemeClr val="accent1"/>
              </a:solidFill>
              <a:prstDash val="solid"/>
              <a:round/>
              <a:headEnd type="none" w="med" len="med"/>
              <a:tailEnd type="none" w="med" len="med"/>
            </a:ln>
          </p:spPr>
        </p:cxnSp>
        <p:grpSp>
          <p:nvGrpSpPr>
            <p:cNvPr id="298" name="Google Shape;298;p14"/>
            <p:cNvGrpSpPr/>
            <p:nvPr/>
          </p:nvGrpSpPr>
          <p:grpSpPr>
            <a:xfrm>
              <a:off x="659242" y="785584"/>
              <a:ext cx="1498685" cy="140851"/>
              <a:chOff x="659242" y="785584"/>
              <a:chExt cx="1498685" cy="140851"/>
            </a:xfrm>
          </p:grpSpPr>
          <p:sp>
            <p:nvSpPr>
              <p:cNvPr id="299" name="Google Shape;299;p14"/>
              <p:cNvSpPr/>
              <p:nvPr/>
            </p:nvSpPr>
            <p:spPr>
              <a:xfrm flipH="1">
                <a:off x="2017075" y="785584"/>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14"/>
              <p:cNvGrpSpPr/>
              <p:nvPr/>
            </p:nvGrpSpPr>
            <p:grpSpPr>
              <a:xfrm flipH="1">
                <a:off x="659242" y="785611"/>
                <a:ext cx="741521" cy="140797"/>
                <a:chOff x="7034250" y="1170050"/>
                <a:chExt cx="741521" cy="140797"/>
              </a:xfrm>
            </p:grpSpPr>
            <p:sp>
              <p:nvSpPr>
                <p:cNvPr id="301" name="Google Shape;301;p14"/>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4" name="Google Shape;304;p14"/>
          <p:cNvGrpSpPr/>
          <p:nvPr/>
        </p:nvGrpSpPr>
        <p:grpSpPr>
          <a:xfrm>
            <a:off x="958209" y="1720275"/>
            <a:ext cx="1199717" cy="140851"/>
            <a:chOff x="958209" y="1720275"/>
            <a:chExt cx="1199717" cy="140851"/>
          </a:xfrm>
        </p:grpSpPr>
        <p:sp>
          <p:nvSpPr>
            <p:cNvPr id="305" name="Google Shape;305;p14"/>
            <p:cNvSpPr/>
            <p:nvPr/>
          </p:nvSpPr>
          <p:spPr>
            <a:xfrm flipH="1">
              <a:off x="2017075" y="1720275"/>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14"/>
            <p:cNvCxnSpPr/>
            <p:nvPr/>
          </p:nvCxnSpPr>
          <p:spPr>
            <a:xfrm>
              <a:off x="1477147" y="1790699"/>
              <a:ext cx="576000" cy="0"/>
            </a:xfrm>
            <a:prstGeom prst="straightConnector1">
              <a:avLst/>
            </a:prstGeom>
            <a:noFill/>
            <a:ln w="9525" cap="flat" cmpd="sng">
              <a:solidFill>
                <a:schemeClr val="accent1"/>
              </a:solidFill>
              <a:prstDash val="solid"/>
              <a:round/>
              <a:headEnd type="none" w="med" len="med"/>
              <a:tailEnd type="none" w="med" len="med"/>
            </a:ln>
          </p:spPr>
        </p:cxnSp>
        <p:grpSp>
          <p:nvGrpSpPr>
            <p:cNvPr id="307" name="Google Shape;307;p14"/>
            <p:cNvGrpSpPr/>
            <p:nvPr/>
          </p:nvGrpSpPr>
          <p:grpSpPr>
            <a:xfrm flipH="1">
              <a:off x="958209" y="1720303"/>
              <a:ext cx="442554" cy="140797"/>
              <a:chOff x="7034250" y="1170050"/>
              <a:chExt cx="442554" cy="140797"/>
            </a:xfrm>
          </p:grpSpPr>
          <p:sp>
            <p:nvSpPr>
              <p:cNvPr id="308" name="Google Shape;308;p14"/>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 name="Google Shape;310;p14"/>
          <p:cNvGrpSpPr/>
          <p:nvPr/>
        </p:nvGrpSpPr>
        <p:grpSpPr>
          <a:xfrm>
            <a:off x="1259936" y="2654940"/>
            <a:ext cx="897990" cy="140811"/>
            <a:chOff x="1259936" y="2654940"/>
            <a:chExt cx="897990" cy="140811"/>
          </a:xfrm>
        </p:grpSpPr>
        <p:sp>
          <p:nvSpPr>
            <p:cNvPr id="311" name="Google Shape;311;p14"/>
            <p:cNvSpPr/>
            <p:nvPr/>
          </p:nvSpPr>
          <p:spPr>
            <a:xfrm flipH="1">
              <a:off x="2017075" y="2654940"/>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14"/>
            <p:cNvCxnSpPr/>
            <p:nvPr/>
          </p:nvCxnSpPr>
          <p:spPr>
            <a:xfrm>
              <a:off x="1473976" y="2725350"/>
              <a:ext cx="576000" cy="0"/>
            </a:xfrm>
            <a:prstGeom prst="straightConnector1">
              <a:avLst/>
            </a:prstGeom>
            <a:noFill/>
            <a:ln w="9525" cap="flat" cmpd="sng">
              <a:solidFill>
                <a:schemeClr val="accent1"/>
              </a:solidFill>
              <a:prstDash val="solid"/>
              <a:round/>
              <a:headEnd type="none" w="med" len="med"/>
              <a:tailEnd type="none" w="med" len="med"/>
            </a:ln>
          </p:spPr>
        </p:cxnSp>
        <p:sp>
          <p:nvSpPr>
            <p:cNvPr id="313" name="Google Shape;313;p14"/>
            <p:cNvSpPr/>
            <p:nvPr/>
          </p:nvSpPr>
          <p:spPr>
            <a:xfrm flipH="1">
              <a:off x="1259936" y="2654947"/>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14"/>
        <p:cNvGrpSpPr/>
        <p:nvPr/>
      </p:nvGrpSpPr>
      <p:grpSpPr>
        <a:xfrm>
          <a:off x="0" y="0"/>
          <a:ext cx="0" cy="0"/>
          <a:chOff x="0" y="0"/>
          <a:chExt cx="0" cy="0"/>
        </a:xfrm>
      </p:grpSpPr>
      <p:grpSp>
        <p:nvGrpSpPr>
          <p:cNvPr id="315" name="Google Shape;315;p15"/>
          <p:cNvGrpSpPr/>
          <p:nvPr/>
        </p:nvGrpSpPr>
        <p:grpSpPr>
          <a:xfrm>
            <a:off x="191100" y="165150"/>
            <a:ext cx="8781525" cy="4813200"/>
            <a:chOff x="191100" y="165150"/>
            <a:chExt cx="8781525" cy="4813200"/>
          </a:xfrm>
        </p:grpSpPr>
        <p:grpSp>
          <p:nvGrpSpPr>
            <p:cNvPr id="316" name="Google Shape;316;p15"/>
            <p:cNvGrpSpPr/>
            <p:nvPr/>
          </p:nvGrpSpPr>
          <p:grpSpPr>
            <a:xfrm>
              <a:off x="191100" y="165150"/>
              <a:ext cx="8761800" cy="4813200"/>
              <a:chOff x="191100" y="165150"/>
              <a:chExt cx="8761800" cy="4813200"/>
            </a:xfrm>
          </p:grpSpPr>
          <p:sp>
            <p:nvSpPr>
              <p:cNvPr id="317" name="Google Shape;317;p15"/>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15"/>
              <p:cNvCxnSpPr/>
              <p:nvPr/>
            </p:nvCxnSpPr>
            <p:spPr>
              <a:xfrm>
                <a:off x="7066600" y="165150"/>
                <a:ext cx="0" cy="4813200"/>
              </a:xfrm>
              <a:prstGeom prst="straightConnector1">
                <a:avLst/>
              </a:prstGeom>
              <a:noFill/>
              <a:ln w="9525" cap="flat" cmpd="sng">
                <a:solidFill>
                  <a:schemeClr val="accent1"/>
                </a:solidFill>
                <a:prstDash val="solid"/>
                <a:round/>
                <a:headEnd type="none" w="med" len="med"/>
                <a:tailEnd type="none" w="med" len="med"/>
              </a:ln>
            </p:spPr>
          </p:cxnSp>
        </p:grpSp>
        <p:cxnSp>
          <p:nvCxnSpPr>
            <p:cNvPr id="319" name="Google Shape;319;p15"/>
            <p:cNvCxnSpPr/>
            <p:nvPr/>
          </p:nvCxnSpPr>
          <p:spPr>
            <a:xfrm>
              <a:off x="7058025" y="2019300"/>
              <a:ext cx="1914600" cy="0"/>
            </a:xfrm>
            <a:prstGeom prst="straightConnector1">
              <a:avLst/>
            </a:prstGeom>
            <a:noFill/>
            <a:ln w="9525" cap="flat" cmpd="sng">
              <a:solidFill>
                <a:schemeClr val="accent1"/>
              </a:solidFill>
              <a:prstDash val="solid"/>
              <a:round/>
              <a:headEnd type="none" w="med" len="med"/>
              <a:tailEnd type="none" w="med" len="med"/>
            </a:ln>
          </p:spPr>
        </p:cxnSp>
      </p:grpSp>
      <p:sp>
        <p:nvSpPr>
          <p:cNvPr id="320" name="Google Shape;320;p15"/>
          <p:cNvSpPr txBox="1">
            <a:spLocks noGrp="1"/>
          </p:cNvSpPr>
          <p:nvPr>
            <p:ph type="title"/>
          </p:nvPr>
        </p:nvSpPr>
        <p:spPr>
          <a:xfrm>
            <a:off x="715100" y="2117125"/>
            <a:ext cx="4676100" cy="1354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1" name="Google Shape;321;p15"/>
          <p:cNvSpPr txBox="1">
            <a:spLocks noGrp="1"/>
          </p:cNvSpPr>
          <p:nvPr>
            <p:ph type="title" idx="2" hasCustomPrompt="1"/>
          </p:nvPr>
        </p:nvSpPr>
        <p:spPr>
          <a:xfrm>
            <a:off x="861675" y="914400"/>
            <a:ext cx="1836300" cy="83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2" name="Google Shape;322;p15"/>
          <p:cNvSpPr txBox="1">
            <a:spLocks noGrp="1"/>
          </p:cNvSpPr>
          <p:nvPr>
            <p:ph type="subTitle" idx="1"/>
          </p:nvPr>
        </p:nvSpPr>
        <p:spPr>
          <a:xfrm>
            <a:off x="715100" y="4042900"/>
            <a:ext cx="4676100" cy="3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23" name="Google Shape;323;p15"/>
          <p:cNvGrpSpPr/>
          <p:nvPr/>
        </p:nvGrpSpPr>
        <p:grpSpPr>
          <a:xfrm>
            <a:off x="6996174" y="702496"/>
            <a:ext cx="1493085" cy="140851"/>
            <a:chOff x="6996174" y="713633"/>
            <a:chExt cx="1493085" cy="140851"/>
          </a:xfrm>
        </p:grpSpPr>
        <p:sp>
          <p:nvSpPr>
            <p:cNvPr id="324" name="Google Shape;324;p15"/>
            <p:cNvSpPr/>
            <p:nvPr/>
          </p:nvSpPr>
          <p:spPr>
            <a:xfrm>
              <a:off x="6996174" y="71363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15"/>
            <p:cNvCxnSpPr/>
            <p:nvPr/>
          </p:nvCxnSpPr>
          <p:spPr>
            <a:xfrm rot="10800000">
              <a:off x="7137025" y="784043"/>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326" name="Google Shape;326;p15"/>
            <p:cNvGrpSpPr/>
            <p:nvPr/>
          </p:nvGrpSpPr>
          <p:grpSpPr>
            <a:xfrm>
              <a:off x="7747738" y="713637"/>
              <a:ext cx="741521" cy="140797"/>
              <a:chOff x="7034250" y="1170050"/>
              <a:chExt cx="741521" cy="140797"/>
            </a:xfrm>
          </p:grpSpPr>
          <p:sp>
            <p:nvSpPr>
              <p:cNvPr id="327" name="Google Shape;327;p15"/>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 name="Google Shape;330;p15"/>
          <p:cNvGrpSpPr/>
          <p:nvPr/>
        </p:nvGrpSpPr>
        <p:grpSpPr>
          <a:xfrm>
            <a:off x="6996174" y="3195293"/>
            <a:ext cx="1493085" cy="140811"/>
            <a:chOff x="6996174" y="3901756"/>
            <a:chExt cx="1493085" cy="140811"/>
          </a:xfrm>
        </p:grpSpPr>
        <p:sp>
          <p:nvSpPr>
            <p:cNvPr id="331" name="Google Shape;331;p15"/>
            <p:cNvSpPr/>
            <p:nvPr/>
          </p:nvSpPr>
          <p:spPr>
            <a:xfrm>
              <a:off x="6996174" y="3901756"/>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 name="Google Shape;332;p15"/>
            <p:cNvCxnSpPr/>
            <p:nvPr/>
          </p:nvCxnSpPr>
          <p:spPr>
            <a:xfrm rot="10800000">
              <a:off x="7137025" y="3972169"/>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333" name="Google Shape;333;p15"/>
            <p:cNvGrpSpPr/>
            <p:nvPr/>
          </p:nvGrpSpPr>
          <p:grpSpPr>
            <a:xfrm>
              <a:off x="7747738" y="3901763"/>
              <a:ext cx="741521" cy="140797"/>
              <a:chOff x="7034250" y="1170050"/>
              <a:chExt cx="741521" cy="140797"/>
            </a:xfrm>
          </p:grpSpPr>
          <p:sp>
            <p:nvSpPr>
              <p:cNvPr id="334" name="Google Shape;334;p15"/>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7"/>
        <p:cNvGrpSpPr/>
        <p:nvPr/>
      </p:nvGrpSpPr>
      <p:grpSpPr>
        <a:xfrm>
          <a:off x="0" y="0"/>
          <a:ext cx="0" cy="0"/>
          <a:chOff x="0" y="0"/>
          <a:chExt cx="0" cy="0"/>
        </a:xfrm>
      </p:grpSpPr>
      <p:grpSp>
        <p:nvGrpSpPr>
          <p:cNvPr id="338" name="Google Shape;338;p16"/>
          <p:cNvGrpSpPr/>
          <p:nvPr/>
        </p:nvGrpSpPr>
        <p:grpSpPr>
          <a:xfrm>
            <a:off x="191100" y="165150"/>
            <a:ext cx="8761800" cy="4813200"/>
            <a:chOff x="191100" y="165150"/>
            <a:chExt cx="8761800" cy="4813200"/>
          </a:xfrm>
        </p:grpSpPr>
        <p:sp>
          <p:nvSpPr>
            <p:cNvPr id="339" name="Google Shape;339;p16"/>
            <p:cNvSpPr/>
            <p:nvPr/>
          </p:nvSpPr>
          <p:spPr>
            <a:xfrm>
              <a:off x="191100" y="168300"/>
              <a:ext cx="8761800" cy="4806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16"/>
            <p:cNvCxnSpPr/>
            <p:nvPr/>
          </p:nvCxnSpPr>
          <p:spPr>
            <a:xfrm>
              <a:off x="2097125" y="165150"/>
              <a:ext cx="0" cy="4813200"/>
            </a:xfrm>
            <a:prstGeom prst="straightConnector1">
              <a:avLst/>
            </a:prstGeom>
            <a:noFill/>
            <a:ln w="9525" cap="flat" cmpd="sng">
              <a:solidFill>
                <a:schemeClr val="accent1"/>
              </a:solidFill>
              <a:prstDash val="solid"/>
              <a:round/>
              <a:headEnd type="none" w="med" len="med"/>
              <a:tailEnd type="none" w="med" len="med"/>
            </a:ln>
          </p:spPr>
        </p:cxnSp>
      </p:grpSp>
      <p:sp>
        <p:nvSpPr>
          <p:cNvPr id="341" name="Google Shape;341;p16"/>
          <p:cNvSpPr txBox="1">
            <a:spLocks noGrp="1"/>
          </p:cNvSpPr>
          <p:nvPr>
            <p:ph type="title"/>
          </p:nvPr>
        </p:nvSpPr>
        <p:spPr>
          <a:xfrm flipH="1">
            <a:off x="3467000" y="2079025"/>
            <a:ext cx="4961100" cy="13542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42" name="Google Shape;342;p16"/>
          <p:cNvSpPr txBox="1">
            <a:spLocks noGrp="1"/>
          </p:cNvSpPr>
          <p:nvPr>
            <p:ph type="title" idx="2" hasCustomPrompt="1"/>
          </p:nvPr>
        </p:nvSpPr>
        <p:spPr>
          <a:xfrm flipH="1">
            <a:off x="6337175" y="876300"/>
            <a:ext cx="1914900" cy="83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3" name="Google Shape;343;p16"/>
          <p:cNvSpPr txBox="1">
            <a:spLocks noGrp="1"/>
          </p:cNvSpPr>
          <p:nvPr>
            <p:ph type="subTitle" idx="1"/>
          </p:nvPr>
        </p:nvSpPr>
        <p:spPr>
          <a:xfrm flipH="1">
            <a:off x="3467000" y="4042900"/>
            <a:ext cx="4961100" cy="38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grpSp>
        <p:nvGrpSpPr>
          <p:cNvPr id="344" name="Google Shape;344;p16"/>
          <p:cNvGrpSpPr/>
          <p:nvPr/>
        </p:nvGrpSpPr>
        <p:grpSpPr>
          <a:xfrm flipH="1">
            <a:off x="669352" y="595033"/>
            <a:ext cx="1493085" cy="2848534"/>
            <a:chOff x="6538974" y="535008"/>
            <a:chExt cx="1493085" cy="2848534"/>
          </a:xfrm>
        </p:grpSpPr>
        <p:grpSp>
          <p:nvGrpSpPr>
            <p:cNvPr id="345" name="Google Shape;345;p16"/>
            <p:cNvGrpSpPr/>
            <p:nvPr/>
          </p:nvGrpSpPr>
          <p:grpSpPr>
            <a:xfrm>
              <a:off x="6538974" y="535008"/>
              <a:ext cx="1493085" cy="140851"/>
              <a:chOff x="6996174" y="713633"/>
              <a:chExt cx="1493085" cy="140851"/>
            </a:xfrm>
          </p:grpSpPr>
          <p:sp>
            <p:nvSpPr>
              <p:cNvPr id="346" name="Google Shape;346;p16"/>
              <p:cNvSpPr/>
              <p:nvPr/>
            </p:nvSpPr>
            <p:spPr>
              <a:xfrm>
                <a:off x="6996174" y="71363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16"/>
              <p:cNvCxnSpPr/>
              <p:nvPr/>
            </p:nvCxnSpPr>
            <p:spPr>
              <a:xfrm rot="10800000">
                <a:off x="7137025" y="784043"/>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348" name="Google Shape;348;p16"/>
              <p:cNvGrpSpPr/>
              <p:nvPr/>
            </p:nvGrpSpPr>
            <p:grpSpPr>
              <a:xfrm>
                <a:off x="7747738" y="713637"/>
                <a:ext cx="741521" cy="140797"/>
                <a:chOff x="7034250" y="1170050"/>
                <a:chExt cx="741521" cy="140797"/>
              </a:xfrm>
            </p:grpSpPr>
            <p:sp>
              <p:nvSpPr>
                <p:cNvPr id="349" name="Google Shape;349;p16"/>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 name="Google Shape;352;p16"/>
            <p:cNvGrpSpPr/>
            <p:nvPr/>
          </p:nvGrpSpPr>
          <p:grpSpPr>
            <a:xfrm>
              <a:off x="6538974" y="3242731"/>
              <a:ext cx="1493085" cy="140811"/>
              <a:chOff x="6996174" y="3901756"/>
              <a:chExt cx="1493085" cy="140811"/>
            </a:xfrm>
          </p:grpSpPr>
          <p:sp>
            <p:nvSpPr>
              <p:cNvPr id="353" name="Google Shape;353;p16"/>
              <p:cNvSpPr/>
              <p:nvPr/>
            </p:nvSpPr>
            <p:spPr>
              <a:xfrm>
                <a:off x="6996174" y="3901756"/>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16"/>
              <p:cNvCxnSpPr/>
              <p:nvPr/>
            </p:nvCxnSpPr>
            <p:spPr>
              <a:xfrm rot="10800000">
                <a:off x="7137025" y="3972169"/>
                <a:ext cx="540300" cy="0"/>
              </a:xfrm>
              <a:prstGeom prst="straightConnector1">
                <a:avLst/>
              </a:prstGeom>
              <a:noFill/>
              <a:ln w="9525" cap="flat" cmpd="sng">
                <a:solidFill>
                  <a:schemeClr val="accent1"/>
                </a:solidFill>
                <a:prstDash val="solid"/>
                <a:round/>
                <a:headEnd type="none" w="med" len="med"/>
                <a:tailEnd type="none" w="med" len="med"/>
              </a:ln>
            </p:spPr>
          </p:cxnSp>
          <p:grpSp>
            <p:nvGrpSpPr>
              <p:cNvPr id="355" name="Google Shape;355;p16"/>
              <p:cNvGrpSpPr/>
              <p:nvPr/>
            </p:nvGrpSpPr>
            <p:grpSpPr>
              <a:xfrm>
                <a:off x="7747738" y="3901763"/>
                <a:ext cx="741521" cy="140797"/>
                <a:chOff x="7034250" y="1170050"/>
                <a:chExt cx="741521" cy="140797"/>
              </a:xfrm>
            </p:grpSpPr>
            <p:sp>
              <p:nvSpPr>
                <p:cNvPr id="356" name="Google Shape;356;p16"/>
                <p:cNvSpPr/>
                <p:nvPr/>
              </p:nvSpPr>
              <p:spPr>
                <a:xfrm>
                  <a:off x="7034250" y="1170050"/>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7335977" y="1170050"/>
                  <a:ext cx="140827" cy="140797"/>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7634915" y="1170050"/>
                  <a:ext cx="140857" cy="140797"/>
                </a:xfrm>
                <a:custGeom>
                  <a:avLst/>
                  <a:gdLst/>
                  <a:ahLst/>
                  <a:cxnLst/>
                  <a:rect l="l" t="t" r="r" b="b"/>
                  <a:pathLst>
                    <a:path w="4696" h="4694" extrusionOk="0">
                      <a:moveTo>
                        <a:pt x="2348" y="1"/>
                      </a:moveTo>
                      <a:cubicBezTo>
                        <a:pt x="2348" y="1296"/>
                        <a:pt x="1296" y="2347"/>
                        <a:pt x="0" y="2347"/>
                      </a:cubicBezTo>
                      <a:cubicBezTo>
                        <a:pt x="1296" y="2347"/>
                        <a:pt x="2348" y="3398"/>
                        <a:pt x="2348" y="4694"/>
                      </a:cubicBezTo>
                      <a:cubicBezTo>
                        <a:pt x="2348" y="3398"/>
                        <a:pt x="3399" y="2347"/>
                        <a:pt x="4696" y="2347"/>
                      </a:cubicBezTo>
                      <a:cubicBezTo>
                        <a:pt x="3399"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1pPr>
            <a:lvl2pPr marL="914400" lvl="1"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2pPr>
            <a:lvl3pPr marL="1371600" lvl="2"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3pPr>
            <a:lvl4pPr marL="1828800" lvl="3"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4pPr>
            <a:lvl5pPr marL="2286000" lvl="4"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5pPr>
            <a:lvl6pPr marL="2743200" lvl="5"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6pPr>
            <a:lvl7pPr marL="3200400" lvl="6"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7pPr>
            <a:lvl8pPr marL="3657600" lvl="7" indent="-304800">
              <a:lnSpc>
                <a:spcPct val="100000"/>
              </a:lnSpc>
              <a:spcBef>
                <a:spcPts val="1600"/>
              </a:spcBef>
              <a:spcAft>
                <a:spcPts val="0"/>
              </a:spcAft>
              <a:buClr>
                <a:schemeClr val="dk1"/>
              </a:buClr>
              <a:buSzPts val="1200"/>
              <a:buFont typeface="Comfortaa"/>
              <a:buChar char="○"/>
              <a:defRPr sz="1200">
                <a:solidFill>
                  <a:schemeClr val="dk1"/>
                </a:solidFill>
                <a:latin typeface="Comfortaa"/>
                <a:ea typeface="Comfortaa"/>
                <a:cs typeface="Comfortaa"/>
                <a:sym typeface="Comfortaa"/>
              </a:defRPr>
            </a:lvl8pPr>
            <a:lvl9pPr marL="4114800" lvl="8" indent="-304800">
              <a:lnSpc>
                <a:spcPct val="100000"/>
              </a:lnSpc>
              <a:spcBef>
                <a:spcPts val="1600"/>
              </a:spcBef>
              <a:spcAft>
                <a:spcPts val="1600"/>
              </a:spcAft>
              <a:buClr>
                <a:schemeClr val="dk1"/>
              </a:buClr>
              <a:buSzPts val="1200"/>
              <a:buFont typeface="Comfortaa"/>
              <a:buChar char="■"/>
              <a:defRPr sz="1200">
                <a:solidFill>
                  <a:schemeClr val="dk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0" r:id="rId7"/>
    <p:sldLayoutId id="2147483661" r:id="rId8"/>
    <p:sldLayoutId id="2147483662" r:id="rId9"/>
    <p:sldLayoutId id="2147483664" r:id="rId10"/>
    <p:sldLayoutId id="2147483665" r:id="rId11"/>
    <p:sldLayoutId id="2147483667" r:id="rId12"/>
    <p:sldLayoutId id="2147483668" r:id="rId13"/>
    <p:sldLayoutId id="2147483669" r:id="rId14"/>
    <p:sldLayoutId id="2147483673" r:id="rId15"/>
    <p:sldLayoutId id="2147483675" r:id="rId16"/>
    <p:sldLayoutId id="2147483676" r:id="rId17"/>
    <p:sldLayoutId id="2147483679" r:id="rId18"/>
    <p:sldLayoutId id="2147483681" r:id="rId19"/>
    <p:sldLayoutId id="2147483682" r:id="rId20"/>
    <p:sldLayoutId id="2147483683" r:id="rId21"/>
    <p:sldLayoutId id="2147483684" r:id="rId2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13"/>
        <p:cNvGrpSpPr/>
        <p:nvPr/>
      </p:nvGrpSpPr>
      <p:grpSpPr>
        <a:xfrm>
          <a:off x="0" y="0"/>
          <a:ext cx="0" cy="0"/>
          <a:chOff x="0" y="0"/>
          <a:chExt cx="0" cy="0"/>
        </a:xfrm>
      </p:grpSpPr>
      <p:sp>
        <p:nvSpPr>
          <p:cNvPr id="814" name="Google Shape;814;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15" name="Google Shape;815;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gradient-black-friday-vertical-flyer-template_31964048.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hyperlink" Target="https://docs.google.com/spreadsheets/d/14TBqNHcI-KwiRN8F-nijO8meZT7VTfii8AXmSs7gB6g/copy#gid=1805584391"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grpSp>
        <p:nvGrpSpPr>
          <p:cNvPr id="823" name="Google Shape;823;p42"/>
          <p:cNvGrpSpPr/>
          <p:nvPr/>
        </p:nvGrpSpPr>
        <p:grpSpPr>
          <a:xfrm>
            <a:off x="201201" y="3867150"/>
            <a:ext cx="8761800" cy="733425"/>
            <a:chOff x="201201" y="3867150"/>
            <a:chExt cx="8761800" cy="733425"/>
          </a:xfrm>
        </p:grpSpPr>
        <p:cxnSp>
          <p:nvCxnSpPr>
            <p:cNvPr id="824" name="Google Shape;824;p42"/>
            <p:cNvCxnSpPr/>
            <p:nvPr/>
          </p:nvCxnSpPr>
          <p:spPr>
            <a:xfrm>
              <a:off x="201201" y="4600575"/>
              <a:ext cx="8761800" cy="0"/>
            </a:xfrm>
            <a:prstGeom prst="straightConnector1">
              <a:avLst/>
            </a:prstGeom>
            <a:noFill/>
            <a:ln w="9525" cap="flat" cmpd="sng">
              <a:solidFill>
                <a:schemeClr val="accent1"/>
              </a:solidFill>
              <a:prstDash val="solid"/>
              <a:round/>
              <a:headEnd type="none" w="med" len="med"/>
              <a:tailEnd type="none" w="med" len="med"/>
            </a:ln>
          </p:spPr>
        </p:cxnSp>
        <p:cxnSp>
          <p:nvCxnSpPr>
            <p:cNvPr id="825" name="Google Shape;825;p42"/>
            <p:cNvCxnSpPr/>
            <p:nvPr/>
          </p:nvCxnSpPr>
          <p:spPr>
            <a:xfrm>
              <a:off x="201815" y="3867150"/>
              <a:ext cx="8751000" cy="0"/>
            </a:xfrm>
            <a:prstGeom prst="straightConnector1">
              <a:avLst/>
            </a:prstGeom>
            <a:noFill/>
            <a:ln w="9525" cap="flat" cmpd="sng">
              <a:solidFill>
                <a:schemeClr val="accent1"/>
              </a:solidFill>
              <a:prstDash val="solid"/>
              <a:round/>
              <a:headEnd type="none" w="med" len="med"/>
              <a:tailEnd type="none" w="med" len="med"/>
            </a:ln>
          </p:spPr>
        </p:cxnSp>
      </p:grpSp>
      <p:sp>
        <p:nvSpPr>
          <p:cNvPr id="826" name="Google Shape;826;p42"/>
          <p:cNvSpPr txBox="1">
            <a:spLocks noGrp="1"/>
          </p:cNvSpPr>
          <p:nvPr>
            <p:ph type="ctrTitle"/>
          </p:nvPr>
        </p:nvSpPr>
        <p:spPr>
          <a:xfrm>
            <a:off x="715099" y="922712"/>
            <a:ext cx="5771489" cy="2412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b="1"/>
              <a:t>ALKALYTICS</a:t>
            </a:r>
            <a:r>
              <a:rPr lang="en" sz="7500"/>
              <a:t> </a:t>
            </a:r>
            <a:br>
              <a:rPr lang="en" sz="7500"/>
            </a:br>
            <a:r>
              <a:rPr lang="en" sz="3600">
                <a:solidFill>
                  <a:schemeClr val="lt2"/>
                </a:solidFill>
              </a:rPr>
              <a:t>A Data Management System for Ocean Alkalinity Enhancement</a:t>
            </a:r>
            <a:endParaRPr sz="4950">
              <a:solidFill>
                <a:schemeClr val="lt2"/>
              </a:solidFill>
            </a:endParaRPr>
          </a:p>
        </p:txBody>
      </p:sp>
      <p:sp>
        <p:nvSpPr>
          <p:cNvPr id="827" name="Google Shape;827;p42"/>
          <p:cNvSpPr txBox="1">
            <a:spLocks noGrp="1"/>
          </p:cNvSpPr>
          <p:nvPr>
            <p:ph type="subTitle" idx="1"/>
          </p:nvPr>
        </p:nvSpPr>
        <p:spPr>
          <a:xfrm>
            <a:off x="715099" y="4023041"/>
            <a:ext cx="5459649"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21 – Sumanya Gulati, Kate Min, Jason Tran, Jennifer Ye</a:t>
            </a:r>
            <a:endParaRPr/>
          </a:p>
        </p:txBody>
      </p:sp>
      <p:grpSp>
        <p:nvGrpSpPr>
          <p:cNvPr id="828" name="Google Shape;828;p42"/>
          <p:cNvGrpSpPr/>
          <p:nvPr/>
        </p:nvGrpSpPr>
        <p:grpSpPr>
          <a:xfrm>
            <a:off x="6486589" y="3446272"/>
            <a:ext cx="1160003" cy="846111"/>
            <a:chOff x="3990050" y="2318200"/>
            <a:chExt cx="876400" cy="639250"/>
          </a:xfrm>
        </p:grpSpPr>
        <p:sp>
          <p:nvSpPr>
            <p:cNvPr id="829" name="Google Shape;829;p42"/>
            <p:cNvSpPr/>
            <p:nvPr/>
          </p:nvSpPr>
          <p:spPr>
            <a:xfrm>
              <a:off x="3990050" y="2318200"/>
              <a:ext cx="876400" cy="639250"/>
            </a:xfrm>
            <a:custGeom>
              <a:avLst/>
              <a:gdLst/>
              <a:ahLst/>
              <a:cxnLst/>
              <a:rect l="l" t="t" r="r" b="b"/>
              <a:pathLst>
                <a:path w="35056" h="25570"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gradFill>
              <a:gsLst>
                <a:gs pos="0">
                  <a:schemeClr val="accent2"/>
                </a:gs>
                <a:gs pos="20000">
                  <a:schemeClr val="lt1"/>
                </a:gs>
                <a:gs pos="50000">
                  <a:schemeClr val="dk2"/>
                </a:gs>
                <a:gs pos="7700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990050" y="2318200"/>
              <a:ext cx="876400" cy="639250"/>
            </a:xfrm>
            <a:custGeom>
              <a:avLst/>
              <a:gdLst/>
              <a:ahLst/>
              <a:cxnLst/>
              <a:rect l="l" t="t" r="r" b="b"/>
              <a:pathLst>
                <a:path w="35056" h="25570" fill="none"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4192675" y="2318200"/>
              <a:ext cx="471150" cy="639250"/>
            </a:xfrm>
            <a:custGeom>
              <a:avLst/>
              <a:gdLst/>
              <a:ahLst/>
              <a:cxnLst/>
              <a:rect l="l" t="t" r="r" b="b"/>
              <a:pathLst>
                <a:path w="18846" h="25570" fill="none" extrusionOk="0">
                  <a:moveTo>
                    <a:pt x="18845" y="12786"/>
                  </a:moveTo>
                  <a:cubicBezTo>
                    <a:pt x="18845" y="16176"/>
                    <a:pt x="17853" y="19428"/>
                    <a:pt x="16086" y="21825"/>
                  </a:cubicBezTo>
                  <a:cubicBezTo>
                    <a:pt x="14318" y="24222"/>
                    <a:pt x="11922" y="25570"/>
                    <a:pt x="9424" y="25570"/>
                  </a:cubicBezTo>
                  <a:cubicBezTo>
                    <a:pt x="6924" y="25570"/>
                    <a:pt x="4528" y="24222"/>
                    <a:pt x="2762" y="21825"/>
                  </a:cubicBezTo>
                  <a:cubicBezTo>
                    <a:pt x="994" y="19428"/>
                    <a:pt x="1" y="16176"/>
                    <a:pt x="1" y="12786"/>
                  </a:cubicBezTo>
                  <a:cubicBezTo>
                    <a:pt x="1" y="9394"/>
                    <a:pt x="994" y="6143"/>
                    <a:pt x="2762" y="3745"/>
                  </a:cubicBezTo>
                  <a:cubicBezTo>
                    <a:pt x="4528" y="1348"/>
                    <a:pt x="6924" y="0"/>
                    <a:pt x="9424" y="0"/>
                  </a:cubicBezTo>
                  <a:cubicBezTo>
                    <a:pt x="11922" y="0"/>
                    <a:pt x="14318" y="1348"/>
                    <a:pt x="16086" y="3745"/>
                  </a:cubicBezTo>
                  <a:cubicBezTo>
                    <a:pt x="17853" y="6143"/>
                    <a:pt x="18845" y="9394"/>
                    <a:pt x="1884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3990050" y="2637825"/>
              <a:ext cx="876400" cy="25"/>
            </a:xfrm>
            <a:custGeom>
              <a:avLst/>
              <a:gdLst/>
              <a:ahLst/>
              <a:cxnLst/>
              <a:rect l="l" t="t" r="r" b="b"/>
              <a:pathLst>
                <a:path w="35056" h="1" fill="none" extrusionOk="0">
                  <a:moveTo>
                    <a:pt x="35055" y="1"/>
                  </a:moveTo>
                  <a:lnTo>
                    <a:pt x="1" y="1"/>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4428250" y="2318200"/>
              <a:ext cx="25" cy="639250"/>
            </a:xfrm>
            <a:custGeom>
              <a:avLst/>
              <a:gdLst/>
              <a:ahLst/>
              <a:cxnLst/>
              <a:rect l="l" t="t" r="r" b="b"/>
              <a:pathLst>
                <a:path w="1" h="25570" fill="none" extrusionOk="0">
                  <a:moveTo>
                    <a:pt x="1" y="25570"/>
                  </a:moveTo>
                  <a:lnTo>
                    <a:pt x="1" y="0"/>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2"/>
          <p:cNvGrpSpPr/>
          <p:nvPr/>
        </p:nvGrpSpPr>
        <p:grpSpPr>
          <a:xfrm>
            <a:off x="824565" y="4550313"/>
            <a:ext cx="901695" cy="100516"/>
            <a:chOff x="824565" y="4550313"/>
            <a:chExt cx="901695" cy="100516"/>
          </a:xfrm>
        </p:grpSpPr>
        <p:sp>
          <p:nvSpPr>
            <p:cNvPr id="835" name="Google Shape;835;p42"/>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52B9F7D-982F-56EF-1CF0-FEA79AD16387}"/>
              </a:ext>
            </a:extLst>
          </p:cNvPr>
          <p:cNvSpPr txBox="1"/>
          <p:nvPr/>
        </p:nvSpPr>
        <p:spPr>
          <a:xfrm>
            <a:off x="8494035" y="4718335"/>
            <a:ext cx="458780" cy="261610"/>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pSp>
        <p:nvGrpSpPr>
          <p:cNvPr id="1539" name="Google Shape;1539;p77"/>
          <p:cNvGrpSpPr/>
          <p:nvPr/>
        </p:nvGrpSpPr>
        <p:grpSpPr>
          <a:xfrm>
            <a:off x="200724" y="3867150"/>
            <a:ext cx="8761800" cy="733425"/>
            <a:chOff x="200724" y="3867150"/>
            <a:chExt cx="8761800" cy="733425"/>
          </a:xfrm>
        </p:grpSpPr>
        <p:cxnSp>
          <p:nvCxnSpPr>
            <p:cNvPr id="1540" name="Google Shape;1540;p77"/>
            <p:cNvCxnSpPr/>
            <p:nvPr/>
          </p:nvCxnSpPr>
          <p:spPr>
            <a:xfrm rot="10800000">
              <a:off x="200724" y="4600575"/>
              <a:ext cx="8761800" cy="0"/>
            </a:xfrm>
            <a:prstGeom prst="straightConnector1">
              <a:avLst/>
            </a:prstGeom>
            <a:noFill/>
            <a:ln w="9525" cap="flat" cmpd="sng">
              <a:solidFill>
                <a:schemeClr val="accent1"/>
              </a:solidFill>
              <a:prstDash val="solid"/>
              <a:round/>
              <a:headEnd type="none" w="med" len="med"/>
              <a:tailEnd type="none" w="med" len="med"/>
            </a:ln>
          </p:spPr>
        </p:cxnSp>
        <p:cxnSp>
          <p:nvCxnSpPr>
            <p:cNvPr id="1541" name="Google Shape;1541;p77"/>
            <p:cNvCxnSpPr/>
            <p:nvPr/>
          </p:nvCxnSpPr>
          <p:spPr>
            <a:xfrm>
              <a:off x="201815" y="3867150"/>
              <a:ext cx="8751000" cy="0"/>
            </a:xfrm>
            <a:prstGeom prst="straightConnector1">
              <a:avLst/>
            </a:prstGeom>
            <a:noFill/>
            <a:ln w="9525" cap="flat" cmpd="sng">
              <a:solidFill>
                <a:schemeClr val="accent1"/>
              </a:solidFill>
              <a:prstDash val="solid"/>
              <a:round/>
              <a:headEnd type="none" w="med" len="med"/>
              <a:tailEnd type="none" w="med" len="med"/>
            </a:ln>
          </p:spPr>
        </p:cxnSp>
      </p:grpSp>
      <p:sp>
        <p:nvSpPr>
          <p:cNvPr id="1542" name="Google Shape;1542;p77"/>
          <p:cNvSpPr/>
          <p:nvPr/>
        </p:nvSpPr>
        <p:spPr>
          <a:xfrm>
            <a:off x="6337175" y="725488"/>
            <a:ext cx="1914900" cy="127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txBox="1">
            <a:spLocks noGrp="1"/>
          </p:cNvSpPr>
          <p:nvPr>
            <p:ph type="title"/>
          </p:nvPr>
        </p:nvSpPr>
        <p:spPr>
          <a:xfrm flipH="1">
            <a:off x="3467000" y="2079025"/>
            <a:ext cx="4961100" cy="135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LIVE DEMO</a:t>
            </a:r>
            <a:endParaRPr/>
          </a:p>
        </p:txBody>
      </p:sp>
      <p:sp>
        <p:nvSpPr>
          <p:cNvPr id="1544" name="Google Shape;1544;p77"/>
          <p:cNvSpPr txBox="1">
            <a:spLocks noGrp="1"/>
          </p:cNvSpPr>
          <p:nvPr>
            <p:ph type="title" idx="2"/>
          </p:nvPr>
        </p:nvSpPr>
        <p:spPr>
          <a:xfrm flipH="1">
            <a:off x="6337175" y="876300"/>
            <a:ext cx="1914900" cy="83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546" name="Google Shape;1546;p77"/>
          <p:cNvGrpSpPr/>
          <p:nvPr/>
        </p:nvGrpSpPr>
        <p:grpSpPr>
          <a:xfrm flipH="1">
            <a:off x="7441403" y="4550313"/>
            <a:ext cx="901695" cy="100516"/>
            <a:chOff x="824565" y="4550313"/>
            <a:chExt cx="901695" cy="100516"/>
          </a:xfrm>
        </p:grpSpPr>
        <p:sp>
          <p:nvSpPr>
            <p:cNvPr id="1547" name="Google Shape;1547;p77"/>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77"/>
          <p:cNvGrpSpPr/>
          <p:nvPr/>
        </p:nvGrpSpPr>
        <p:grpSpPr>
          <a:xfrm flipH="1">
            <a:off x="669352" y="1948875"/>
            <a:ext cx="511390" cy="140851"/>
            <a:chOff x="7520669" y="1830383"/>
            <a:chExt cx="511390" cy="140851"/>
          </a:xfrm>
        </p:grpSpPr>
        <p:sp>
          <p:nvSpPr>
            <p:cNvPr id="1558" name="Google Shape;1558;p77"/>
            <p:cNvSpPr/>
            <p:nvPr/>
          </p:nvSpPr>
          <p:spPr>
            <a:xfrm>
              <a:off x="7520669" y="183038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9" name="Google Shape;1559;p77"/>
            <p:cNvCxnSpPr/>
            <p:nvPr/>
          </p:nvCxnSpPr>
          <p:spPr>
            <a:xfrm rot="10800000">
              <a:off x="7648500" y="1900800"/>
              <a:ext cx="200100" cy="0"/>
            </a:xfrm>
            <a:prstGeom prst="straightConnector1">
              <a:avLst/>
            </a:prstGeom>
            <a:noFill/>
            <a:ln w="9525" cap="flat" cmpd="sng">
              <a:solidFill>
                <a:schemeClr val="accent1"/>
              </a:solidFill>
              <a:prstDash val="solid"/>
              <a:round/>
              <a:headEnd type="none" w="med" len="med"/>
              <a:tailEnd type="none" w="med" len="med"/>
            </a:ln>
          </p:spPr>
        </p:cxnSp>
        <p:sp>
          <p:nvSpPr>
            <p:cNvPr id="1560" name="Google Shape;1560;p77"/>
            <p:cNvSpPr/>
            <p:nvPr/>
          </p:nvSpPr>
          <p:spPr>
            <a:xfrm>
              <a:off x="7891233" y="1830387"/>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910;p89">
            <a:extLst>
              <a:ext uri="{FF2B5EF4-FFF2-40B4-BE49-F238E27FC236}">
                <a16:creationId xmlns:a16="http://schemas.microsoft.com/office/drawing/2014/main" id="{0B97AF4B-AA4F-D0D6-5ADD-2EB71FB838DC}"/>
              </a:ext>
            </a:extLst>
          </p:cNvPr>
          <p:cNvGrpSpPr/>
          <p:nvPr/>
        </p:nvGrpSpPr>
        <p:grpSpPr>
          <a:xfrm>
            <a:off x="1719376" y="823710"/>
            <a:ext cx="3375801" cy="2852478"/>
            <a:chOff x="4818750" y="1074194"/>
            <a:chExt cx="3544259" cy="2995113"/>
          </a:xfrm>
        </p:grpSpPr>
        <p:sp>
          <p:nvSpPr>
            <p:cNvPr id="9" name="Google Shape;1911;p89">
              <a:extLst>
                <a:ext uri="{FF2B5EF4-FFF2-40B4-BE49-F238E27FC236}">
                  <a16:creationId xmlns:a16="http://schemas.microsoft.com/office/drawing/2014/main" id="{8A01701A-8ACD-329B-41AE-CE4DE3309FCE}"/>
                </a:ext>
              </a:extLst>
            </p:cNvPr>
            <p:cNvSpPr/>
            <p:nvPr/>
          </p:nvSpPr>
          <p:spPr>
            <a:xfrm>
              <a:off x="4818750" y="1074194"/>
              <a:ext cx="3544259" cy="2448841"/>
            </a:xfrm>
            <a:custGeom>
              <a:avLst/>
              <a:gdLst/>
              <a:ahLst/>
              <a:cxnLst/>
              <a:rect l="l" t="t" r="r" b="b"/>
              <a:pathLst>
                <a:path w="193332" h="133561" extrusionOk="0">
                  <a:moveTo>
                    <a:pt x="10857" y="0"/>
                  </a:moveTo>
                  <a:cubicBezTo>
                    <a:pt x="4888" y="0"/>
                    <a:pt x="0" y="4847"/>
                    <a:pt x="0" y="10856"/>
                  </a:cubicBezTo>
                  <a:lnTo>
                    <a:pt x="0" y="122704"/>
                  </a:lnTo>
                  <a:cubicBezTo>
                    <a:pt x="0" y="128673"/>
                    <a:pt x="4848" y="133561"/>
                    <a:pt x="10857" y="133561"/>
                  </a:cubicBezTo>
                  <a:lnTo>
                    <a:pt x="182475" y="133561"/>
                  </a:lnTo>
                  <a:cubicBezTo>
                    <a:pt x="188444" y="133561"/>
                    <a:pt x="193331" y="128673"/>
                    <a:pt x="193331" y="122704"/>
                  </a:cubicBezTo>
                  <a:lnTo>
                    <a:pt x="193331" y="10856"/>
                  </a:lnTo>
                  <a:cubicBezTo>
                    <a:pt x="193291" y="4847"/>
                    <a:pt x="188444" y="0"/>
                    <a:pt x="182475" y="0"/>
                  </a:cubicBezTo>
                  <a:close/>
                </a:path>
              </a:pathLst>
            </a:custGeom>
            <a:noFill/>
            <a:ln w="9525" cap="flat" cmpd="sng">
              <a:solidFill>
                <a:schemeClr val="accent1"/>
              </a:solidFill>
              <a:prstDash val="solid"/>
              <a:miter lim="400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912;p89">
              <a:extLst>
                <a:ext uri="{FF2B5EF4-FFF2-40B4-BE49-F238E27FC236}">
                  <a16:creationId xmlns:a16="http://schemas.microsoft.com/office/drawing/2014/main" id="{327C0C47-267B-28C9-EE80-4D830BBAB0FB}"/>
                </a:ext>
              </a:extLst>
            </p:cNvPr>
            <p:cNvGrpSpPr/>
            <p:nvPr/>
          </p:nvGrpSpPr>
          <p:grpSpPr>
            <a:xfrm>
              <a:off x="5962051" y="3523749"/>
              <a:ext cx="1257545" cy="545557"/>
              <a:chOff x="5859725" y="3884901"/>
              <a:chExt cx="1343100" cy="582674"/>
            </a:xfrm>
          </p:grpSpPr>
          <p:sp>
            <p:nvSpPr>
              <p:cNvPr id="11" name="Google Shape;1913;p89">
                <a:extLst>
                  <a:ext uri="{FF2B5EF4-FFF2-40B4-BE49-F238E27FC236}">
                    <a16:creationId xmlns:a16="http://schemas.microsoft.com/office/drawing/2014/main" id="{49B3194C-94E9-B40D-E35B-DE0B480A608C}"/>
                  </a:ext>
                </a:extLst>
              </p:cNvPr>
              <p:cNvSpPr/>
              <p:nvPr/>
            </p:nvSpPr>
            <p:spPr>
              <a:xfrm>
                <a:off x="6369200" y="3884901"/>
                <a:ext cx="324280" cy="439802"/>
              </a:xfrm>
              <a:custGeom>
                <a:avLst/>
                <a:gdLst/>
                <a:ahLst/>
                <a:cxnLst/>
                <a:rect l="l" t="t" r="r" b="b"/>
                <a:pathLst>
                  <a:path w="60812" h="19711" extrusionOk="0">
                    <a:moveTo>
                      <a:pt x="0" y="1"/>
                    </a:moveTo>
                    <a:lnTo>
                      <a:pt x="0" y="19710"/>
                    </a:lnTo>
                    <a:lnTo>
                      <a:pt x="60812" y="19710"/>
                    </a:lnTo>
                    <a:lnTo>
                      <a:pt x="60812" y="1"/>
                    </a:lnTo>
                    <a:close/>
                  </a:path>
                </a:pathLst>
              </a:custGeom>
              <a:gradFill>
                <a:gsLst>
                  <a:gs pos="0">
                    <a:schemeClr val="lt1"/>
                  </a:gs>
                  <a:gs pos="21000">
                    <a:schemeClr val="dk2"/>
                  </a:gs>
                  <a:gs pos="51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89">
                <a:extLst>
                  <a:ext uri="{FF2B5EF4-FFF2-40B4-BE49-F238E27FC236}">
                    <a16:creationId xmlns:a16="http://schemas.microsoft.com/office/drawing/2014/main" id="{4B27B288-7F41-E7FD-F66D-39F43F79B881}"/>
                  </a:ext>
                </a:extLst>
              </p:cNvPr>
              <p:cNvSpPr/>
              <p:nvPr/>
            </p:nvSpPr>
            <p:spPr>
              <a:xfrm>
                <a:off x="5859725" y="4277075"/>
                <a:ext cx="1343100" cy="190500"/>
              </a:xfrm>
              <a:prstGeom prst="roundRect">
                <a:avLst>
                  <a:gd name="adj" fmla="val 43750"/>
                </a:avLst>
              </a:prstGeom>
              <a:gradFill>
                <a:gsLst>
                  <a:gs pos="0">
                    <a:schemeClr val="lt1"/>
                  </a:gs>
                  <a:gs pos="21000">
                    <a:schemeClr val="dk2"/>
                  </a:gs>
                  <a:gs pos="51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 name="Google Shape;1915;p89">
            <a:extLst>
              <a:ext uri="{FF2B5EF4-FFF2-40B4-BE49-F238E27FC236}">
                <a16:creationId xmlns:a16="http://schemas.microsoft.com/office/drawing/2014/main" id="{F31593F6-361F-6756-3628-C4C4AE5DF93E}"/>
              </a:ext>
            </a:extLst>
          </p:cNvPr>
          <p:cNvPicPr preferRelativeResize="0"/>
          <p:nvPr/>
        </p:nvPicPr>
        <p:blipFill rotWithShape="1">
          <a:blip r:embed="rId3"/>
          <a:stretch/>
        </p:blipFill>
        <p:spPr>
          <a:xfrm>
            <a:off x="1842523" y="1011468"/>
            <a:ext cx="3129399" cy="1725874"/>
          </a:xfrm>
          <a:prstGeom prst="round2SameRect">
            <a:avLst>
              <a:gd name="adj1" fmla="val 4139"/>
              <a:gd name="adj2" fmla="val 0"/>
            </a:avLst>
          </a:prstGeom>
          <a:noFill/>
          <a:ln w="9525" cap="flat" cmpd="sng">
            <a:solidFill>
              <a:schemeClr val="accent1"/>
            </a:solidFill>
            <a:prstDash val="solid"/>
            <a:round/>
            <a:headEnd type="none" w="sm" len="sm"/>
            <a:tailEnd type="none" w="sm" len="sm"/>
          </a:ln>
          <a:effectLst>
            <a:softEdge rad="0"/>
          </a:effectLst>
        </p:spPr>
      </p:pic>
      <p:sp>
        <p:nvSpPr>
          <p:cNvPr id="2" name="TextBox 1">
            <a:extLst>
              <a:ext uri="{FF2B5EF4-FFF2-40B4-BE49-F238E27FC236}">
                <a16:creationId xmlns:a16="http://schemas.microsoft.com/office/drawing/2014/main" id="{7DD1BB90-F293-7FB7-80C3-A22E8E9F2784}"/>
              </a:ext>
            </a:extLst>
          </p:cNvPr>
          <p:cNvSpPr txBox="1"/>
          <p:nvPr/>
        </p:nvSpPr>
        <p:spPr>
          <a:xfrm>
            <a:off x="8462285" y="4718335"/>
            <a:ext cx="479618"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8/21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grpSp>
        <p:nvGrpSpPr>
          <p:cNvPr id="1387" name="Google Shape;1387;p70"/>
          <p:cNvGrpSpPr/>
          <p:nvPr/>
        </p:nvGrpSpPr>
        <p:grpSpPr>
          <a:xfrm>
            <a:off x="201201" y="3867150"/>
            <a:ext cx="8761800" cy="733425"/>
            <a:chOff x="201201" y="3867150"/>
            <a:chExt cx="8761800" cy="733425"/>
          </a:xfrm>
        </p:grpSpPr>
        <p:cxnSp>
          <p:nvCxnSpPr>
            <p:cNvPr id="1388" name="Google Shape;1388;p70"/>
            <p:cNvCxnSpPr/>
            <p:nvPr/>
          </p:nvCxnSpPr>
          <p:spPr>
            <a:xfrm>
              <a:off x="201201" y="4600575"/>
              <a:ext cx="8761800" cy="0"/>
            </a:xfrm>
            <a:prstGeom prst="straightConnector1">
              <a:avLst/>
            </a:prstGeom>
            <a:noFill/>
            <a:ln w="9525" cap="flat" cmpd="sng">
              <a:solidFill>
                <a:schemeClr val="accent1"/>
              </a:solidFill>
              <a:prstDash val="solid"/>
              <a:round/>
              <a:headEnd type="none" w="med" len="med"/>
              <a:tailEnd type="none" w="med" len="med"/>
            </a:ln>
          </p:spPr>
        </p:cxnSp>
        <p:cxnSp>
          <p:nvCxnSpPr>
            <p:cNvPr id="1389" name="Google Shape;1389;p70"/>
            <p:cNvCxnSpPr/>
            <p:nvPr/>
          </p:nvCxnSpPr>
          <p:spPr>
            <a:xfrm>
              <a:off x="201815" y="3867150"/>
              <a:ext cx="8751000" cy="0"/>
            </a:xfrm>
            <a:prstGeom prst="straightConnector1">
              <a:avLst/>
            </a:prstGeom>
            <a:noFill/>
            <a:ln w="9525" cap="flat" cmpd="sng">
              <a:solidFill>
                <a:schemeClr val="accent1"/>
              </a:solidFill>
              <a:prstDash val="solid"/>
              <a:round/>
              <a:headEnd type="none" w="med" len="med"/>
              <a:tailEnd type="none" w="med" len="med"/>
            </a:ln>
          </p:spPr>
        </p:cxnSp>
      </p:grpSp>
      <p:sp>
        <p:nvSpPr>
          <p:cNvPr id="1390" name="Google Shape;1390;p70"/>
          <p:cNvSpPr/>
          <p:nvPr/>
        </p:nvSpPr>
        <p:spPr>
          <a:xfrm>
            <a:off x="822376" y="751363"/>
            <a:ext cx="1914900" cy="127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0"/>
          <p:cNvSpPr txBox="1">
            <a:spLocks noGrp="1"/>
          </p:cNvSpPr>
          <p:nvPr>
            <p:ph type="title"/>
          </p:nvPr>
        </p:nvSpPr>
        <p:spPr>
          <a:xfrm>
            <a:off x="715100" y="2117125"/>
            <a:ext cx="4676100" cy="135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SOFTWARE DESIGN PROCESS</a:t>
            </a:r>
            <a:endParaRPr/>
          </a:p>
        </p:txBody>
      </p:sp>
      <p:sp>
        <p:nvSpPr>
          <p:cNvPr id="1392" name="Google Shape;1392;p70"/>
          <p:cNvSpPr txBox="1">
            <a:spLocks noGrp="1"/>
          </p:cNvSpPr>
          <p:nvPr>
            <p:ph type="title" idx="2"/>
          </p:nvPr>
        </p:nvSpPr>
        <p:spPr>
          <a:xfrm>
            <a:off x="861675" y="914400"/>
            <a:ext cx="1836300" cy="83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93" name="Google Shape;1393;p70"/>
          <p:cNvSpPr txBox="1">
            <a:spLocks noGrp="1"/>
          </p:cNvSpPr>
          <p:nvPr>
            <p:ph type="subTitle" idx="1"/>
          </p:nvPr>
        </p:nvSpPr>
        <p:spPr>
          <a:xfrm>
            <a:off x="715100" y="4042900"/>
            <a:ext cx="46761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Technology choices, Feedback, Usability</a:t>
            </a:r>
          </a:p>
        </p:txBody>
      </p:sp>
      <p:grpSp>
        <p:nvGrpSpPr>
          <p:cNvPr id="1394" name="Google Shape;1394;p70"/>
          <p:cNvGrpSpPr/>
          <p:nvPr/>
        </p:nvGrpSpPr>
        <p:grpSpPr>
          <a:xfrm>
            <a:off x="824565" y="4550313"/>
            <a:ext cx="901695" cy="100516"/>
            <a:chOff x="824565" y="4550313"/>
            <a:chExt cx="901695" cy="100516"/>
          </a:xfrm>
        </p:grpSpPr>
        <p:sp>
          <p:nvSpPr>
            <p:cNvPr id="1395" name="Google Shape;1395;p70"/>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0"/>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0"/>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70"/>
          <p:cNvSpPr/>
          <p:nvPr/>
        </p:nvSpPr>
        <p:spPr>
          <a:xfrm>
            <a:off x="6390875" y="1343580"/>
            <a:ext cx="1351439" cy="1351439"/>
          </a:xfrm>
          <a:custGeom>
            <a:avLst/>
            <a:gdLst/>
            <a:ahLst/>
            <a:cxnLst/>
            <a:rect l="l" t="t" r="r" b="b"/>
            <a:pathLst>
              <a:path w="33597" h="33597" extrusionOk="0">
                <a:moveTo>
                  <a:pt x="21358" y="18021"/>
                </a:moveTo>
                <a:lnTo>
                  <a:pt x="33596" y="16799"/>
                </a:lnTo>
                <a:lnTo>
                  <a:pt x="21358" y="15578"/>
                </a:lnTo>
                <a:lnTo>
                  <a:pt x="31345" y="8400"/>
                </a:lnTo>
                <a:lnTo>
                  <a:pt x="20135" y="13462"/>
                </a:lnTo>
                <a:lnTo>
                  <a:pt x="25197" y="2252"/>
                </a:lnTo>
                <a:lnTo>
                  <a:pt x="18019" y="12239"/>
                </a:lnTo>
                <a:lnTo>
                  <a:pt x="16798" y="1"/>
                </a:lnTo>
                <a:lnTo>
                  <a:pt x="15576" y="12239"/>
                </a:lnTo>
                <a:lnTo>
                  <a:pt x="8399" y="2252"/>
                </a:lnTo>
                <a:lnTo>
                  <a:pt x="13460" y="13462"/>
                </a:lnTo>
                <a:lnTo>
                  <a:pt x="2250" y="8400"/>
                </a:lnTo>
                <a:lnTo>
                  <a:pt x="12239" y="15578"/>
                </a:lnTo>
                <a:lnTo>
                  <a:pt x="1" y="16799"/>
                </a:lnTo>
                <a:lnTo>
                  <a:pt x="12239" y="18021"/>
                </a:lnTo>
                <a:lnTo>
                  <a:pt x="2250" y="25198"/>
                </a:lnTo>
                <a:lnTo>
                  <a:pt x="13460" y="20137"/>
                </a:lnTo>
                <a:lnTo>
                  <a:pt x="8399" y="31347"/>
                </a:lnTo>
                <a:lnTo>
                  <a:pt x="15576" y="21358"/>
                </a:lnTo>
                <a:lnTo>
                  <a:pt x="16798" y="33596"/>
                </a:lnTo>
                <a:lnTo>
                  <a:pt x="18019" y="21358"/>
                </a:lnTo>
                <a:lnTo>
                  <a:pt x="25197" y="31347"/>
                </a:lnTo>
                <a:lnTo>
                  <a:pt x="20135" y="20137"/>
                </a:lnTo>
                <a:lnTo>
                  <a:pt x="31345" y="25198"/>
                </a:lnTo>
                <a:close/>
              </a:path>
            </a:pathLst>
          </a:custGeom>
          <a:gradFill>
            <a:gsLst>
              <a:gs pos="0">
                <a:schemeClr val="accent2"/>
              </a:gs>
              <a:gs pos="20000">
                <a:schemeClr val="lt1"/>
              </a:gs>
              <a:gs pos="50000">
                <a:schemeClr val="dk2"/>
              </a:gs>
              <a:gs pos="77000">
                <a:schemeClr val="lt2"/>
              </a:gs>
              <a:gs pos="100000">
                <a:schemeClr val="accent1"/>
              </a:gs>
            </a:gsLst>
            <a:lin ang="10800025"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1CFEC28-3CA1-9B21-2C4D-BC7028362100}"/>
              </a:ext>
            </a:extLst>
          </p:cNvPr>
          <p:cNvSpPr txBox="1"/>
          <p:nvPr/>
        </p:nvSpPr>
        <p:spPr>
          <a:xfrm>
            <a:off x="8468635" y="4718335"/>
            <a:ext cx="476412"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9/21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6">
          <a:extLst>
            <a:ext uri="{FF2B5EF4-FFF2-40B4-BE49-F238E27FC236}">
              <a16:creationId xmlns:a16="http://schemas.microsoft.com/office/drawing/2014/main" id="{FCD425A5-B886-0BAB-3388-FFC5F5CCF481}"/>
            </a:ext>
          </a:extLst>
        </p:cNvPr>
        <p:cNvGrpSpPr/>
        <p:nvPr/>
      </p:nvGrpSpPr>
      <p:grpSpPr>
        <a:xfrm>
          <a:off x="0" y="0"/>
          <a:ext cx="0" cy="0"/>
          <a:chOff x="0" y="0"/>
          <a:chExt cx="0" cy="0"/>
        </a:xfrm>
      </p:grpSpPr>
      <p:sp>
        <p:nvSpPr>
          <p:cNvPr id="937" name="Google Shape;937;p49">
            <a:extLst>
              <a:ext uri="{FF2B5EF4-FFF2-40B4-BE49-F238E27FC236}">
                <a16:creationId xmlns:a16="http://schemas.microsoft.com/office/drawing/2014/main" id="{52B44814-9D83-69E0-31F8-2F73B09F9237}"/>
              </a:ext>
            </a:extLst>
          </p:cNvPr>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TECH-STACK</a:t>
            </a:r>
            <a:endParaRPr/>
          </a:p>
        </p:txBody>
      </p:sp>
      <p:sp>
        <p:nvSpPr>
          <p:cNvPr id="938" name="Google Shape;938;p49">
            <a:extLst>
              <a:ext uri="{FF2B5EF4-FFF2-40B4-BE49-F238E27FC236}">
                <a16:creationId xmlns:a16="http://schemas.microsoft.com/office/drawing/2014/main" id="{FBD425BD-BF81-8301-F057-64E9CFC4F206}"/>
              </a:ext>
            </a:extLst>
          </p:cNvPr>
          <p:cNvSpPr txBox="1">
            <a:spLocks noGrp="1"/>
          </p:cNvSpPr>
          <p:nvPr>
            <p:ph type="subTitle" idx="1"/>
          </p:nvPr>
        </p:nvSpPr>
        <p:spPr>
          <a:xfrm>
            <a:off x="2253039" y="1373235"/>
            <a:ext cx="2103900" cy="7007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t>REACT + TYPESCRIPT + D3</a:t>
            </a:r>
          </a:p>
        </p:txBody>
      </p:sp>
      <p:sp>
        <p:nvSpPr>
          <p:cNvPr id="939" name="Google Shape;939;p49">
            <a:extLst>
              <a:ext uri="{FF2B5EF4-FFF2-40B4-BE49-F238E27FC236}">
                <a16:creationId xmlns:a16="http://schemas.microsoft.com/office/drawing/2014/main" id="{4875E986-D282-0211-832F-4D55E3E8F8F2}"/>
              </a:ext>
            </a:extLst>
          </p:cNvPr>
          <p:cNvSpPr txBox="1">
            <a:spLocks noGrp="1"/>
          </p:cNvSpPr>
          <p:nvPr>
            <p:ph type="subTitle" idx="2"/>
          </p:nvPr>
        </p:nvSpPr>
        <p:spPr>
          <a:xfrm>
            <a:off x="2253044" y="1995848"/>
            <a:ext cx="2103900" cy="541800"/>
          </a:xfrm>
          <a:prstGeom prst="rect">
            <a:avLst/>
          </a:prstGeom>
        </p:spPr>
        <p:txBody>
          <a:bodyPr spcFirstLastPara="1" wrap="square" lIns="91425" tIns="91425" rIns="91425" bIns="91425" anchor="t" anchorCtr="0">
            <a:noAutofit/>
          </a:bodyPr>
          <a:lstStyle/>
          <a:p>
            <a:pPr marL="0" indent="0"/>
            <a:r>
              <a:rPr lang="en-CA"/>
              <a:t>Front end development, visualization library</a:t>
            </a:r>
            <a:endParaRPr lang="en-US"/>
          </a:p>
          <a:p>
            <a:pPr marL="0" indent="0"/>
            <a:endParaRPr lang="en-US"/>
          </a:p>
        </p:txBody>
      </p:sp>
      <p:sp>
        <p:nvSpPr>
          <p:cNvPr id="940" name="Google Shape;940;p49">
            <a:extLst>
              <a:ext uri="{FF2B5EF4-FFF2-40B4-BE49-F238E27FC236}">
                <a16:creationId xmlns:a16="http://schemas.microsoft.com/office/drawing/2014/main" id="{C9627320-E7B7-44E2-5A79-814731F6AED4}"/>
              </a:ext>
            </a:extLst>
          </p:cNvPr>
          <p:cNvSpPr txBox="1">
            <a:spLocks noGrp="1"/>
          </p:cNvSpPr>
          <p:nvPr>
            <p:ph type="subTitle" idx="3"/>
          </p:nvPr>
        </p:nvSpPr>
        <p:spPr>
          <a:xfrm>
            <a:off x="4787056" y="2042779"/>
            <a:ext cx="2103900" cy="5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a:t>Database development</a:t>
            </a:r>
            <a:endParaRPr/>
          </a:p>
        </p:txBody>
      </p:sp>
      <p:sp>
        <p:nvSpPr>
          <p:cNvPr id="941" name="Google Shape;941;p49">
            <a:extLst>
              <a:ext uri="{FF2B5EF4-FFF2-40B4-BE49-F238E27FC236}">
                <a16:creationId xmlns:a16="http://schemas.microsoft.com/office/drawing/2014/main" id="{1569529E-24C0-E33D-6DE2-EB0D1C15694C}"/>
              </a:ext>
            </a:extLst>
          </p:cNvPr>
          <p:cNvSpPr txBox="1">
            <a:spLocks noGrp="1"/>
          </p:cNvSpPr>
          <p:nvPr>
            <p:ph type="subTitle" idx="4"/>
          </p:nvPr>
        </p:nvSpPr>
        <p:spPr>
          <a:xfrm>
            <a:off x="4518200" y="1340592"/>
            <a:ext cx="2372756" cy="7462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a:t>MONGODB + GRAPHQL</a:t>
            </a:r>
          </a:p>
        </p:txBody>
      </p:sp>
      <p:sp>
        <p:nvSpPr>
          <p:cNvPr id="942" name="Google Shape;942;p49">
            <a:extLst>
              <a:ext uri="{FF2B5EF4-FFF2-40B4-BE49-F238E27FC236}">
                <a16:creationId xmlns:a16="http://schemas.microsoft.com/office/drawing/2014/main" id="{38C63799-72BF-6793-60FC-F01A2A2642C6}"/>
              </a:ext>
            </a:extLst>
          </p:cNvPr>
          <p:cNvSpPr txBox="1">
            <a:spLocks noGrp="1"/>
          </p:cNvSpPr>
          <p:nvPr>
            <p:ph type="subTitle" idx="5"/>
          </p:nvPr>
        </p:nvSpPr>
        <p:spPr>
          <a:xfrm>
            <a:off x="2248531" y="3227399"/>
            <a:ext cx="2103900" cy="48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t>JEST</a:t>
            </a:r>
          </a:p>
        </p:txBody>
      </p:sp>
      <p:sp>
        <p:nvSpPr>
          <p:cNvPr id="943" name="Google Shape;943;p49">
            <a:extLst>
              <a:ext uri="{FF2B5EF4-FFF2-40B4-BE49-F238E27FC236}">
                <a16:creationId xmlns:a16="http://schemas.microsoft.com/office/drawing/2014/main" id="{0B585D03-DBE3-CDD1-41F9-89E14E22035D}"/>
              </a:ext>
            </a:extLst>
          </p:cNvPr>
          <p:cNvSpPr txBox="1">
            <a:spLocks noGrp="1"/>
          </p:cNvSpPr>
          <p:nvPr>
            <p:ph type="subTitle" idx="6"/>
          </p:nvPr>
        </p:nvSpPr>
        <p:spPr>
          <a:xfrm>
            <a:off x="2248530" y="3666075"/>
            <a:ext cx="2103900" cy="5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Frontend testing</a:t>
            </a:r>
            <a:endParaRPr/>
          </a:p>
        </p:txBody>
      </p:sp>
      <p:sp>
        <p:nvSpPr>
          <p:cNvPr id="944" name="Google Shape;944;p49">
            <a:extLst>
              <a:ext uri="{FF2B5EF4-FFF2-40B4-BE49-F238E27FC236}">
                <a16:creationId xmlns:a16="http://schemas.microsoft.com/office/drawing/2014/main" id="{E633686D-AB37-71D4-2EF0-FFA90E35F5BF}"/>
              </a:ext>
            </a:extLst>
          </p:cNvPr>
          <p:cNvSpPr txBox="1">
            <a:spLocks noGrp="1"/>
          </p:cNvSpPr>
          <p:nvPr>
            <p:ph type="subTitle" idx="7"/>
          </p:nvPr>
        </p:nvSpPr>
        <p:spPr>
          <a:xfrm>
            <a:off x="4788762" y="3666074"/>
            <a:ext cx="2103900" cy="5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Backend development + testing</a:t>
            </a:r>
            <a:endParaRPr/>
          </a:p>
        </p:txBody>
      </p:sp>
      <p:sp>
        <p:nvSpPr>
          <p:cNvPr id="945" name="Google Shape;945;p49">
            <a:extLst>
              <a:ext uri="{FF2B5EF4-FFF2-40B4-BE49-F238E27FC236}">
                <a16:creationId xmlns:a16="http://schemas.microsoft.com/office/drawing/2014/main" id="{1A9F9C56-358E-74EA-B62C-4DD3486C9B37}"/>
              </a:ext>
            </a:extLst>
          </p:cNvPr>
          <p:cNvSpPr txBox="1">
            <a:spLocks noGrp="1"/>
          </p:cNvSpPr>
          <p:nvPr>
            <p:ph type="subTitle" idx="8"/>
          </p:nvPr>
        </p:nvSpPr>
        <p:spPr>
          <a:xfrm>
            <a:off x="4788762" y="3227399"/>
            <a:ext cx="2103900" cy="48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a:t>PYTHON</a:t>
            </a:r>
          </a:p>
        </p:txBody>
      </p:sp>
      <p:grpSp>
        <p:nvGrpSpPr>
          <p:cNvPr id="966" name="Google Shape;966;p49">
            <a:extLst>
              <a:ext uri="{FF2B5EF4-FFF2-40B4-BE49-F238E27FC236}">
                <a16:creationId xmlns:a16="http://schemas.microsoft.com/office/drawing/2014/main" id="{2C80736B-7221-B577-0573-B7ACB04A1FEE}"/>
              </a:ext>
            </a:extLst>
          </p:cNvPr>
          <p:cNvGrpSpPr/>
          <p:nvPr/>
        </p:nvGrpSpPr>
        <p:grpSpPr>
          <a:xfrm>
            <a:off x="4449582" y="2334423"/>
            <a:ext cx="244837" cy="901374"/>
            <a:chOff x="4453463" y="2090722"/>
            <a:chExt cx="244837" cy="901374"/>
          </a:xfrm>
        </p:grpSpPr>
        <p:sp>
          <p:nvSpPr>
            <p:cNvPr id="967" name="Google Shape;967;p49">
              <a:extLst>
                <a:ext uri="{FF2B5EF4-FFF2-40B4-BE49-F238E27FC236}">
                  <a16:creationId xmlns:a16="http://schemas.microsoft.com/office/drawing/2014/main" id="{6544FB31-E984-5EA1-7E60-53720CA0E25D}"/>
                </a:ext>
              </a:extLst>
            </p:cNvPr>
            <p:cNvSpPr/>
            <p:nvPr/>
          </p:nvSpPr>
          <p:spPr>
            <a:xfrm>
              <a:off x="4461226" y="2422897"/>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a:extLst>
                <a:ext uri="{FF2B5EF4-FFF2-40B4-BE49-F238E27FC236}">
                  <a16:creationId xmlns:a16="http://schemas.microsoft.com/office/drawing/2014/main" id="{69108B04-8530-FA4E-270D-136B9749F0F5}"/>
                </a:ext>
              </a:extLst>
            </p:cNvPr>
            <p:cNvSpPr/>
            <p:nvPr/>
          </p:nvSpPr>
          <p:spPr>
            <a:xfrm>
              <a:off x="4453463" y="2090722"/>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a:extLst>
                <a:ext uri="{FF2B5EF4-FFF2-40B4-BE49-F238E27FC236}">
                  <a16:creationId xmlns:a16="http://schemas.microsoft.com/office/drawing/2014/main" id="{225162A5-8C8B-139D-0B46-E5699686B638}"/>
                </a:ext>
              </a:extLst>
            </p:cNvPr>
            <p:cNvSpPr/>
            <p:nvPr/>
          </p:nvSpPr>
          <p:spPr>
            <a:xfrm>
              <a:off x="4461226" y="2755072"/>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474681F2-BDAA-1CB1-6776-7FE6D1C437D7}"/>
              </a:ext>
            </a:extLst>
          </p:cNvPr>
          <p:cNvGrpSpPr/>
          <p:nvPr/>
        </p:nvGrpSpPr>
        <p:grpSpPr>
          <a:xfrm>
            <a:off x="645227" y="1382422"/>
            <a:ext cx="1498393" cy="998474"/>
            <a:chOff x="535795" y="1456376"/>
            <a:chExt cx="1498393" cy="998474"/>
          </a:xfrm>
        </p:grpSpPr>
        <p:sp>
          <p:nvSpPr>
            <p:cNvPr id="946" name="Google Shape;946;p49">
              <a:extLst>
                <a:ext uri="{FF2B5EF4-FFF2-40B4-BE49-F238E27FC236}">
                  <a16:creationId xmlns:a16="http://schemas.microsoft.com/office/drawing/2014/main" id="{FD0D301C-8082-43E2-22EE-BB58BAD58332}"/>
                </a:ext>
              </a:extLst>
            </p:cNvPr>
            <p:cNvSpPr/>
            <p:nvPr/>
          </p:nvSpPr>
          <p:spPr>
            <a:xfrm>
              <a:off x="535795" y="1456376"/>
              <a:ext cx="1498393" cy="99847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ue square with white letters&#10;&#10;AI-generated content may be incorrect.">
              <a:extLst>
                <a:ext uri="{FF2B5EF4-FFF2-40B4-BE49-F238E27FC236}">
                  <a16:creationId xmlns:a16="http://schemas.microsoft.com/office/drawing/2014/main" id="{20175BCA-B20A-CBE8-639F-141ABF0EB9F5}"/>
                </a:ext>
              </a:extLst>
            </p:cNvPr>
            <p:cNvPicPr>
              <a:picLocks noChangeAspect="1"/>
            </p:cNvPicPr>
            <p:nvPr/>
          </p:nvPicPr>
          <p:blipFill>
            <a:blip r:embed="rId3"/>
            <a:stretch>
              <a:fillRect/>
            </a:stretch>
          </p:blipFill>
          <p:spPr>
            <a:xfrm>
              <a:off x="1287471" y="1809150"/>
              <a:ext cx="485667" cy="485667"/>
            </a:xfrm>
            <a:prstGeom prst="rect">
              <a:avLst/>
            </a:prstGeom>
          </p:spPr>
        </p:pic>
        <p:pic>
          <p:nvPicPr>
            <p:cNvPr id="3" name="Picture 2" descr="A blue and black symbol&#10;&#10;AI-generated content may be incorrect.">
              <a:extLst>
                <a:ext uri="{FF2B5EF4-FFF2-40B4-BE49-F238E27FC236}">
                  <a16:creationId xmlns:a16="http://schemas.microsoft.com/office/drawing/2014/main" id="{22DE6133-7D76-B3DE-0684-A969B97E9611}"/>
                </a:ext>
              </a:extLst>
            </p:cNvPr>
            <p:cNvPicPr>
              <a:picLocks noChangeAspect="1"/>
            </p:cNvPicPr>
            <p:nvPr/>
          </p:nvPicPr>
          <p:blipFill>
            <a:blip r:embed="rId4"/>
            <a:stretch>
              <a:fillRect/>
            </a:stretch>
          </p:blipFill>
          <p:spPr>
            <a:xfrm>
              <a:off x="747193" y="1553879"/>
              <a:ext cx="636527" cy="566509"/>
            </a:xfrm>
            <a:prstGeom prst="rect">
              <a:avLst/>
            </a:prstGeom>
          </p:spPr>
        </p:pic>
      </p:grpSp>
      <p:grpSp>
        <p:nvGrpSpPr>
          <p:cNvPr id="8" name="Group 7">
            <a:extLst>
              <a:ext uri="{FF2B5EF4-FFF2-40B4-BE49-F238E27FC236}">
                <a16:creationId xmlns:a16="http://schemas.microsoft.com/office/drawing/2014/main" id="{BFDAA160-3E1E-A66B-6F27-66CCD7484C94}"/>
              </a:ext>
            </a:extLst>
          </p:cNvPr>
          <p:cNvGrpSpPr/>
          <p:nvPr/>
        </p:nvGrpSpPr>
        <p:grpSpPr>
          <a:xfrm>
            <a:off x="7000380" y="1382422"/>
            <a:ext cx="1498393" cy="998474"/>
            <a:chOff x="7109799" y="1456376"/>
            <a:chExt cx="1498393" cy="998474"/>
          </a:xfrm>
        </p:grpSpPr>
        <p:sp>
          <p:nvSpPr>
            <p:cNvPr id="948" name="Google Shape;948;p49">
              <a:extLst>
                <a:ext uri="{FF2B5EF4-FFF2-40B4-BE49-F238E27FC236}">
                  <a16:creationId xmlns:a16="http://schemas.microsoft.com/office/drawing/2014/main" id="{454E1509-B11D-7191-D319-48F0C51DA44A}"/>
                </a:ext>
              </a:extLst>
            </p:cNvPr>
            <p:cNvSpPr/>
            <p:nvPr/>
          </p:nvSpPr>
          <p:spPr>
            <a:xfrm>
              <a:off x="7109799" y="1456376"/>
              <a:ext cx="1498393" cy="99847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pink and white logo&#10;&#10;AI-generated content may be incorrect.">
              <a:extLst>
                <a:ext uri="{FF2B5EF4-FFF2-40B4-BE49-F238E27FC236}">
                  <a16:creationId xmlns:a16="http://schemas.microsoft.com/office/drawing/2014/main" id="{2912872B-5D81-589F-061D-9C2E22FF1290}"/>
                </a:ext>
              </a:extLst>
            </p:cNvPr>
            <p:cNvPicPr>
              <a:picLocks noChangeAspect="1"/>
            </p:cNvPicPr>
            <p:nvPr/>
          </p:nvPicPr>
          <p:blipFill>
            <a:blip r:embed="rId5"/>
            <a:stretch>
              <a:fillRect/>
            </a:stretch>
          </p:blipFill>
          <p:spPr>
            <a:xfrm>
              <a:off x="7725023" y="1756789"/>
              <a:ext cx="603628" cy="603628"/>
            </a:xfrm>
            <a:prstGeom prst="rect">
              <a:avLst/>
            </a:prstGeom>
          </p:spPr>
        </p:pic>
        <p:pic>
          <p:nvPicPr>
            <p:cNvPr id="7" name="Picture 6" descr="A green leaf with a pointy tip&#10;&#10;AI-generated content may be incorrect.">
              <a:extLst>
                <a:ext uri="{FF2B5EF4-FFF2-40B4-BE49-F238E27FC236}">
                  <a16:creationId xmlns:a16="http://schemas.microsoft.com/office/drawing/2014/main" id="{02FC4348-7271-1DE4-5F32-40F07990BE28}"/>
                </a:ext>
              </a:extLst>
            </p:cNvPr>
            <p:cNvPicPr>
              <a:picLocks noChangeAspect="1"/>
            </p:cNvPicPr>
            <p:nvPr/>
          </p:nvPicPr>
          <p:blipFill>
            <a:blip r:embed="rId6"/>
            <a:stretch>
              <a:fillRect/>
            </a:stretch>
          </p:blipFill>
          <p:spPr>
            <a:xfrm>
              <a:off x="7325261" y="1529463"/>
              <a:ext cx="661692" cy="661692"/>
            </a:xfrm>
            <a:prstGeom prst="rect">
              <a:avLst/>
            </a:prstGeom>
          </p:spPr>
        </p:pic>
      </p:grpSp>
      <p:grpSp>
        <p:nvGrpSpPr>
          <p:cNvPr id="10" name="Group 9">
            <a:extLst>
              <a:ext uri="{FF2B5EF4-FFF2-40B4-BE49-F238E27FC236}">
                <a16:creationId xmlns:a16="http://schemas.microsoft.com/office/drawing/2014/main" id="{01A96706-10CD-3579-99BE-7C25745E85F8}"/>
              </a:ext>
            </a:extLst>
          </p:cNvPr>
          <p:cNvGrpSpPr/>
          <p:nvPr/>
        </p:nvGrpSpPr>
        <p:grpSpPr>
          <a:xfrm>
            <a:off x="6997574" y="3130619"/>
            <a:ext cx="1501200" cy="998474"/>
            <a:chOff x="7109800" y="3021326"/>
            <a:chExt cx="1501200" cy="998474"/>
          </a:xfrm>
        </p:grpSpPr>
        <p:sp>
          <p:nvSpPr>
            <p:cNvPr id="949" name="Google Shape;949;p49">
              <a:extLst>
                <a:ext uri="{FF2B5EF4-FFF2-40B4-BE49-F238E27FC236}">
                  <a16:creationId xmlns:a16="http://schemas.microsoft.com/office/drawing/2014/main" id="{6A7B7C6D-0914-3375-0D45-66D9BAAA7A8B}"/>
                </a:ext>
              </a:extLst>
            </p:cNvPr>
            <p:cNvSpPr/>
            <p:nvPr/>
          </p:nvSpPr>
          <p:spPr>
            <a:xfrm>
              <a:off x="7109800" y="3021326"/>
              <a:ext cx="1501200" cy="99847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blue and yellow snake&#10;&#10;AI-generated content may be incorrect.">
              <a:extLst>
                <a:ext uri="{FF2B5EF4-FFF2-40B4-BE49-F238E27FC236}">
                  <a16:creationId xmlns:a16="http://schemas.microsoft.com/office/drawing/2014/main" id="{F5C9D8E5-BAC4-6599-FA57-8FE8B9B3649B}"/>
                </a:ext>
              </a:extLst>
            </p:cNvPr>
            <p:cNvPicPr>
              <a:picLocks noChangeAspect="1"/>
            </p:cNvPicPr>
            <p:nvPr/>
          </p:nvPicPr>
          <p:blipFill>
            <a:blip r:embed="rId7"/>
            <a:stretch>
              <a:fillRect/>
            </a:stretch>
          </p:blipFill>
          <p:spPr>
            <a:xfrm>
              <a:off x="7530032" y="3172310"/>
              <a:ext cx="660736" cy="660736"/>
            </a:xfrm>
            <a:prstGeom prst="rect">
              <a:avLst/>
            </a:prstGeom>
          </p:spPr>
        </p:pic>
      </p:grpSp>
      <p:grpSp>
        <p:nvGrpSpPr>
          <p:cNvPr id="4" name="Group 3">
            <a:extLst>
              <a:ext uri="{FF2B5EF4-FFF2-40B4-BE49-F238E27FC236}">
                <a16:creationId xmlns:a16="http://schemas.microsoft.com/office/drawing/2014/main" id="{BC432E1F-48E7-E32A-4A3A-91857E39AE00}"/>
              </a:ext>
            </a:extLst>
          </p:cNvPr>
          <p:cNvGrpSpPr/>
          <p:nvPr/>
        </p:nvGrpSpPr>
        <p:grpSpPr>
          <a:xfrm>
            <a:off x="645226" y="3130619"/>
            <a:ext cx="1498393" cy="998474"/>
            <a:chOff x="535795" y="3021326"/>
            <a:chExt cx="1498393" cy="998474"/>
          </a:xfrm>
        </p:grpSpPr>
        <p:sp>
          <p:nvSpPr>
            <p:cNvPr id="947" name="Google Shape;947;p49">
              <a:extLst>
                <a:ext uri="{FF2B5EF4-FFF2-40B4-BE49-F238E27FC236}">
                  <a16:creationId xmlns:a16="http://schemas.microsoft.com/office/drawing/2014/main" id="{7A90F220-412B-F3F9-47A1-CF14365F44B6}"/>
                </a:ext>
              </a:extLst>
            </p:cNvPr>
            <p:cNvSpPr/>
            <p:nvPr/>
          </p:nvSpPr>
          <p:spPr>
            <a:xfrm>
              <a:off x="535795" y="3021326"/>
              <a:ext cx="1498393" cy="99847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purple and white logo&#10;&#10;AI-generated content may be incorrect.">
              <a:extLst>
                <a:ext uri="{FF2B5EF4-FFF2-40B4-BE49-F238E27FC236}">
                  <a16:creationId xmlns:a16="http://schemas.microsoft.com/office/drawing/2014/main" id="{E8A969F5-61A6-0740-AB09-72FC3FFEF9BA}"/>
                </a:ext>
              </a:extLst>
            </p:cNvPr>
            <p:cNvPicPr>
              <a:picLocks noChangeAspect="1"/>
            </p:cNvPicPr>
            <p:nvPr/>
          </p:nvPicPr>
          <p:blipFill>
            <a:blip r:embed="rId8"/>
            <a:stretch>
              <a:fillRect/>
            </a:stretch>
          </p:blipFill>
          <p:spPr>
            <a:xfrm>
              <a:off x="1012167" y="3226730"/>
              <a:ext cx="564203" cy="622904"/>
            </a:xfrm>
            <a:prstGeom prst="rect">
              <a:avLst/>
            </a:prstGeom>
          </p:spPr>
        </p:pic>
      </p:grpSp>
      <p:sp>
        <p:nvSpPr>
          <p:cNvPr id="12" name="TextBox 11">
            <a:extLst>
              <a:ext uri="{FF2B5EF4-FFF2-40B4-BE49-F238E27FC236}">
                <a16:creationId xmlns:a16="http://schemas.microsoft.com/office/drawing/2014/main" id="{5A1B615A-4471-2FB6-7F02-D0F5AA02E554}"/>
              </a:ext>
            </a:extLst>
          </p:cNvPr>
          <p:cNvSpPr txBox="1"/>
          <p:nvPr/>
        </p:nvSpPr>
        <p:spPr>
          <a:xfrm>
            <a:off x="8404588" y="4718203"/>
            <a:ext cx="540533"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10/21</a:t>
            </a:r>
          </a:p>
        </p:txBody>
      </p:sp>
    </p:spTree>
    <p:extLst>
      <p:ext uri="{BB962C8B-B14F-4D97-AF65-F5344CB8AC3E}">
        <p14:creationId xmlns:p14="http://schemas.microsoft.com/office/powerpoint/2010/main" val="253603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69"/>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USABILITY TESTING</a:t>
            </a:r>
            <a:endParaRPr/>
          </a:p>
        </p:txBody>
      </p:sp>
      <p:graphicFrame>
        <p:nvGraphicFramePr>
          <p:cNvPr id="1361" name="Google Shape;1361;p69"/>
          <p:cNvGraphicFramePr/>
          <p:nvPr>
            <p:extLst>
              <p:ext uri="{D42A27DB-BD31-4B8C-83A1-F6EECF244321}">
                <p14:modId xmlns:p14="http://schemas.microsoft.com/office/powerpoint/2010/main" val="1980843354"/>
              </p:ext>
            </p:extLst>
          </p:nvPr>
        </p:nvGraphicFramePr>
        <p:xfrm>
          <a:off x="695259" y="1289401"/>
          <a:ext cx="7708923" cy="2865000"/>
        </p:xfrm>
        <a:graphic>
          <a:graphicData uri="http://schemas.openxmlformats.org/drawingml/2006/table">
            <a:tbl>
              <a:tblPr>
                <a:noFill/>
                <a:tableStyleId>{95E14198-842F-48D2-A78F-5F883FB64D85}</a:tableStyleId>
              </a:tblPr>
              <a:tblGrid>
                <a:gridCol w="607649">
                  <a:extLst>
                    <a:ext uri="{9D8B030D-6E8A-4147-A177-3AD203B41FA5}">
                      <a16:colId xmlns:a16="http://schemas.microsoft.com/office/drawing/2014/main" val="20000"/>
                    </a:ext>
                  </a:extLst>
                </a:gridCol>
                <a:gridCol w="3206337">
                  <a:extLst>
                    <a:ext uri="{9D8B030D-6E8A-4147-A177-3AD203B41FA5}">
                      <a16:colId xmlns:a16="http://schemas.microsoft.com/office/drawing/2014/main" val="20001"/>
                    </a:ext>
                  </a:extLst>
                </a:gridCol>
                <a:gridCol w="2095087">
                  <a:extLst>
                    <a:ext uri="{9D8B030D-6E8A-4147-A177-3AD203B41FA5}">
                      <a16:colId xmlns:a16="http://schemas.microsoft.com/office/drawing/2014/main" val="20002"/>
                    </a:ext>
                  </a:extLst>
                </a:gridCol>
                <a:gridCol w="1799850">
                  <a:extLst>
                    <a:ext uri="{9D8B030D-6E8A-4147-A177-3AD203B41FA5}">
                      <a16:colId xmlns:a16="http://schemas.microsoft.com/office/drawing/2014/main" val="20003"/>
                    </a:ext>
                  </a:extLst>
                </a:gridCol>
              </a:tblGrid>
              <a:tr h="419075">
                <a:tc gridSpan="2">
                  <a:txBody>
                    <a:bodyPr/>
                    <a:lstStyle/>
                    <a:p>
                      <a:pPr marL="0" lvl="0" indent="0" algn="ctr" rtl="0">
                        <a:spcBef>
                          <a:spcPts val="0"/>
                        </a:spcBef>
                        <a:spcAft>
                          <a:spcPts val="0"/>
                        </a:spcAft>
                        <a:buNone/>
                      </a:pPr>
                      <a:r>
                        <a:rPr lang="en" sz="2000">
                          <a:solidFill>
                            <a:schemeClr val="dk1"/>
                          </a:solidFill>
                          <a:latin typeface="Goldman"/>
                          <a:ea typeface="Goldman"/>
                          <a:cs typeface="Goldman"/>
                        </a:rPr>
                        <a:t>FEEDBACK</a:t>
                      </a:r>
                      <a:endParaRPr lang="en" sz="2000">
                        <a:solidFill>
                          <a:schemeClr val="dk1"/>
                        </a:solidFill>
                        <a:latin typeface="Goldman"/>
                        <a:ea typeface="Goldman"/>
                        <a:cs typeface="Goldman"/>
                        <a:sym typeface="Gold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CA" sz="2000">
                          <a:solidFill>
                            <a:schemeClr val="dk1"/>
                          </a:solidFill>
                          <a:latin typeface="Goldman"/>
                          <a:ea typeface="Goldman"/>
                          <a:cs typeface="Goldman"/>
                        </a:rPr>
                        <a:t>USER RATING</a:t>
                      </a:r>
                      <a:endParaRPr lang="en-CA" sz="2000">
                        <a:solidFill>
                          <a:schemeClr val="dk1"/>
                        </a:solidFill>
                        <a:latin typeface="Goldman"/>
                        <a:ea typeface="Goldman"/>
                        <a:cs typeface="Goldman"/>
                        <a:sym typeface="Gold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Goldman"/>
                          <a:ea typeface="Goldman"/>
                          <a:cs typeface="Goldman"/>
                        </a:rPr>
                        <a:t>NOTES</a:t>
                      </a:r>
                      <a:endParaRPr lang="en" sz="2000">
                        <a:solidFill>
                          <a:schemeClr val="dk1"/>
                        </a:solidFill>
                        <a:latin typeface="Goldman"/>
                        <a:ea typeface="Goldman"/>
                        <a:cs typeface="Goldman"/>
                        <a:sym typeface="Goldman"/>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1</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Navigation Ease</a:t>
                      </a:r>
                      <a:endParaRPr lang="en-CA"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 sz="1200" b="0" i="0" u="none" strike="noStrike" noProof="0">
                          <a:solidFill>
                            <a:schemeClr val="dk1"/>
                          </a:solidFill>
                        </a:rPr>
                        <a:t>Both: "Somewhat Easy"</a:t>
                      </a:r>
                      <a:endParaRPr lang="en-US">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2</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Visual Appeal</a:t>
                      </a:r>
                      <a:endParaRPr lang="en-CA"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M: 5/5, C:4/5</a:t>
                      </a:r>
                      <a:endParaRPr lang="en-CA" sz="1200">
                        <a:solidFill>
                          <a:schemeClr val="dk1"/>
                        </a:solidFill>
                        <a:latin typeface="Comfortaa"/>
                        <a:ea typeface="Comfortaa"/>
                        <a:cs typeface="Comfortaa"/>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3</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CA" sz="1200">
                          <a:solidFill>
                            <a:schemeClr val="dk1"/>
                          </a:solidFill>
                          <a:latin typeface="Comfortaa"/>
                        </a:rPr>
                        <a:t>Design Consistency</a:t>
                      </a:r>
                      <a:endParaRPr lang="en-C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Both: "Consistent"</a:t>
                      </a:r>
                      <a:endParaRPr lang="en-CA" sz="1200">
                        <a:solidFill>
                          <a:schemeClr val="dk1"/>
                        </a:solidFill>
                        <a:latin typeface="Comfortaa"/>
                        <a:ea typeface="Comfortaa"/>
                        <a:cs typeface="Comfortaa"/>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4</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omfortaa"/>
                          <a:ea typeface="Comfortaa"/>
                          <a:cs typeface="Comfortaa"/>
                        </a:rPr>
                        <a:t>Interface Clarity</a:t>
                      </a:r>
                      <a:endParaRPr lang="en"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M: "Very Clear"</a:t>
                      </a:r>
                      <a:endParaRPr lang="en-CA" sz="1200">
                        <a:solidFill>
                          <a:schemeClr val="dk1"/>
                        </a:solidFill>
                        <a:latin typeface="Comfortaa"/>
                        <a:ea typeface="Comfortaa"/>
                        <a:cs typeface="Comfortaa"/>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5</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Learning Curve</a:t>
                      </a:r>
                      <a:endParaRPr lang="en-CA"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Both: "Somewhat Easy"</a:t>
                      </a:r>
                      <a:endParaRPr lang="en-CA" sz="1200">
                        <a:solidFill>
                          <a:schemeClr val="dk1"/>
                        </a:solidFill>
                        <a:latin typeface="Comfortaa"/>
                        <a:ea typeface="Comfortaa"/>
                        <a:cs typeface="Comfortaa"/>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6225">
                <a:tc>
                  <a:txBody>
                    <a:bodyPr/>
                    <a:lstStyle/>
                    <a:p>
                      <a:pPr marL="0" lvl="0" indent="0" algn="ctr" rtl="0">
                        <a:spcBef>
                          <a:spcPts val="0"/>
                        </a:spcBef>
                        <a:spcAft>
                          <a:spcPts val="0"/>
                        </a:spcAft>
                        <a:buNone/>
                      </a:pPr>
                      <a:r>
                        <a:rPr lang="en" b="1">
                          <a:solidFill>
                            <a:schemeClr val="lt2"/>
                          </a:solidFill>
                          <a:latin typeface="Goldman"/>
                          <a:ea typeface="Goldman"/>
                          <a:cs typeface="Goldman"/>
                          <a:sym typeface="Goldman"/>
                        </a:rPr>
                        <a:t>6</a:t>
                      </a:r>
                      <a:endParaRPr b="1">
                        <a:solidFill>
                          <a:schemeClr val="lt2"/>
                        </a:solidFill>
                        <a:latin typeface="Goldman"/>
                        <a:ea typeface="Goldman"/>
                        <a:cs typeface="Goldman"/>
                        <a:sym typeface="Gold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Responsiveness</a:t>
                      </a:r>
                      <a:endParaRPr lang="en-CA"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omfortaa"/>
                        <a:ea typeface="Comfortaa"/>
                        <a:cs typeface="Comfortaa"/>
                        <a:sym typeface="Comforta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CA" sz="1200">
                          <a:solidFill>
                            <a:schemeClr val="dk1"/>
                          </a:solidFill>
                          <a:latin typeface="Comfortaa"/>
                          <a:ea typeface="Comfortaa"/>
                          <a:cs typeface="Comfortaa"/>
                        </a:rPr>
                        <a:t>Both: "No delays"</a:t>
                      </a:r>
                      <a:endParaRPr lang="en-CA" sz="1200">
                        <a:solidFill>
                          <a:schemeClr val="dk1"/>
                        </a:solidFill>
                        <a:latin typeface="Comfortaa"/>
                        <a:ea typeface="Comfortaa"/>
                        <a:cs typeface="Comfortaa"/>
                        <a:sym typeface="Comfortaa"/>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62" name="Google Shape;1362;p69"/>
          <p:cNvSpPr/>
          <p:nvPr/>
        </p:nvSpPr>
        <p:spPr>
          <a:xfrm>
            <a:off x="4684658" y="1811172"/>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9"/>
          <p:cNvSpPr/>
          <p:nvPr/>
        </p:nvSpPr>
        <p:spPr>
          <a:xfrm>
            <a:off x="5091016" y="1811172"/>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9"/>
          <p:cNvSpPr/>
          <p:nvPr/>
        </p:nvSpPr>
        <p:spPr>
          <a:xfrm>
            <a:off x="5823946" y="1811172"/>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9"/>
          <p:cNvSpPr/>
          <p:nvPr/>
        </p:nvSpPr>
        <p:spPr>
          <a:xfrm>
            <a:off x="4706924" y="224412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9"/>
          <p:cNvSpPr/>
          <p:nvPr/>
        </p:nvSpPr>
        <p:spPr>
          <a:xfrm>
            <a:off x="5091016" y="224412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9"/>
          <p:cNvSpPr/>
          <p:nvPr/>
        </p:nvSpPr>
        <p:spPr>
          <a:xfrm>
            <a:off x="5823946" y="224412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426295B-9C8D-06F3-68C3-CEB7AA8F68DC}"/>
              </a:ext>
            </a:extLst>
          </p:cNvPr>
          <p:cNvSpPr txBox="1"/>
          <p:nvPr/>
        </p:nvSpPr>
        <p:spPr>
          <a:xfrm>
            <a:off x="8407763" y="4718203"/>
            <a:ext cx="535724"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15/21</a:t>
            </a:r>
          </a:p>
        </p:txBody>
      </p:sp>
      <p:sp>
        <p:nvSpPr>
          <p:cNvPr id="3" name="Google Shape;1362;p69">
            <a:extLst>
              <a:ext uri="{FF2B5EF4-FFF2-40B4-BE49-F238E27FC236}">
                <a16:creationId xmlns:a16="http://schemas.microsoft.com/office/drawing/2014/main" id="{889D6C35-D684-C855-1705-1D207C3E6490}"/>
              </a:ext>
            </a:extLst>
          </p:cNvPr>
          <p:cNvSpPr/>
          <p:nvPr/>
        </p:nvSpPr>
        <p:spPr>
          <a:xfrm>
            <a:off x="5478820" y="1811171"/>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62;p69">
            <a:extLst>
              <a:ext uri="{FF2B5EF4-FFF2-40B4-BE49-F238E27FC236}">
                <a16:creationId xmlns:a16="http://schemas.microsoft.com/office/drawing/2014/main" id="{29D48D1A-8E60-5B71-6C39-204585C3D49A}"/>
              </a:ext>
            </a:extLst>
          </p:cNvPr>
          <p:cNvSpPr/>
          <p:nvPr/>
        </p:nvSpPr>
        <p:spPr>
          <a:xfrm>
            <a:off x="5478820" y="2241651"/>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5;p69">
            <a:extLst>
              <a:ext uri="{FF2B5EF4-FFF2-40B4-BE49-F238E27FC236}">
                <a16:creationId xmlns:a16="http://schemas.microsoft.com/office/drawing/2014/main" id="{F41A1A0A-7151-5441-AAF4-51A8F94532A5}"/>
              </a:ext>
            </a:extLst>
          </p:cNvPr>
          <p:cNvSpPr/>
          <p:nvPr/>
        </p:nvSpPr>
        <p:spPr>
          <a:xfrm>
            <a:off x="4692079" y="265976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6;p69">
            <a:extLst>
              <a:ext uri="{FF2B5EF4-FFF2-40B4-BE49-F238E27FC236}">
                <a16:creationId xmlns:a16="http://schemas.microsoft.com/office/drawing/2014/main" id="{D548911A-09B5-B5A1-B64A-3B7FCB320311}"/>
              </a:ext>
            </a:extLst>
          </p:cNvPr>
          <p:cNvSpPr/>
          <p:nvPr/>
        </p:nvSpPr>
        <p:spPr>
          <a:xfrm>
            <a:off x="5076171" y="265976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7;p69">
            <a:extLst>
              <a:ext uri="{FF2B5EF4-FFF2-40B4-BE49-F238E27FC236}">
                <a16:creationId xmlns:a16="http://schemas.microsoft.com/office/drawing/2014/main" id="{F0DB4E2C-22ED-A797-9C82-1AFB5ED6E849}"/>
              </a:ext>
            </a:extLst>
          </p:cNvPr>
          <p:cNvSpPr/>
          <p:nvPr/>
        </p:nvSpPr>
        <p:spPr>
          <a:xfrm>
            <a:off x="5809101" y="265976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2;p69">
            <a:extLst>
              <a:ext uri="{FF2B5EF4-FFF2-40B4-BE49-F238E27FC236}">
                <a16:creationId xmlns:a16="http://schemas.microsoft.com/office/drawing/2014/main" id="{2DF9CD6D-92E9-74AE-DC08-65232174517C}"/>
              </a:ext>
            </a:extLst>
          </p:cNvPr>
          <p:cNvSpPr/>
          <p:nvPr/>
        </p:nvSpPr>
        <p:spPr>
          <a:xfrm>
            <a:off x="5463975" y="265728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2;p69">
            <a:extLst>
              <a:ext uri="{FF2B5EF4-FFF2-40B4-BE49-F238E27FC236}">
                <a16:creationId xmlns:a16="http://schemas.microsoft.com/office/drawing/2014/main" id="{7BF18C68-08FC-BF72-7BB7-9DA5157A7C99}"/>
              </a:ext>
            </a:extLst>
          </p:cNvPr>
          <p:cNvSpPr/>
          <p:nvPr/>
        </p:nvSpPr>
        <p:spPr>
          <a:xfrm>
            <a:off x="6183916" y="265728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bg1">
              <a:lumMod val="10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5;p69">
            <a:extLst>
              <a:ext uri="{FF2B5EF4-FFF2-40B4-BE49-F238E27FC236}">
                <a16:creationId xmlns:a16="http://schemas.microsoft.com/office/drawing/2014/main" id="{B592C626-5B32-5D1B-E7FE-F90FED506FE4}"/>
              </a:ext>
            </a:extLst>
          </p:cNvPr>
          <p:cNvSpPr/>
          <p:nvPr/>
        </p:nvSpPr>
        <p:spPr>
          <a:xfrm>
            <a:off x="4684657" y="305313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6;p69">
            <a:extLst>
              <a:ext uri="{FF2B5EF4-FFF2-40B4-BE49-F238E27FC236}">
                <a16:creationId xmlns:a16="http://schemas.microsoft.com/office/drawing/2014/main" id="{6B768DA5-80FF-51DA-896D-BFF16E6A09DE}"/>
              </a:ext>
            </a:extLst>
          </p:cNvPr>
          <p:cNvSpPr/>
          <p:nvPr/>
        </p:nvSpPr>
        <p:spPr>
          <a:xfrm>
            <a:off x="5068749" y="305313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7;p69">
            <a:extLst>
              <a:ext uri="{FF2B5EF4-FFF2-40B4-BE49-F238E27FC236}">
                <a16:creationId xmlns:a16="http://schemas.microsoft.com/office/drawing/2014/main" id="{F6DE66EF-00B1-845C-10F5-7F0ED878DA3A}"/>
              </a:ext>
            </a:extLst>
          </p:cNvPr>
          <p:cNvSpPr/>
          <p:nvPr/>
        </p:nvSpPr>
        <p:spPr>
          <a:xfrm>
            <a:off x="5801679" y="3053133"/>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2;p69">
            <a:extLst>
              <a:ext uri="{FF2B5EF4-FFF2-40B4-BE49-F238E27FC236}">
                <a16:creationId xmlns:a16="http://schemas.microsoft.com/office/drawing/2014/main" id="{040447CD-649A-D68E-FB28-90500656EDB6}"/>
              </a:ext>
            </a:extLst>
          </p:cNvPr>
          <p:cNvSpPr/>
          <p:nvPr/>
        </p:nvSpPr>
        <p:spPr>
          <a:xfrm>
            <a:off x="5456553" y="305065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2;p69">
            <a:extLst>
              <a:ext uri="{FF2B5EF4-FFF2-40B4-BE49-F238E27FC236}">
                <a16:creationId xmlns:a16="http://schemas.microsoft.com/office/drawing/2014/main" id="{76D5321B-80EA-14C0-5E87-40988CAEFD20}"/>
              </a:ext>
            </a:extLst>
          </p:cNvPr>
          <p:cNvSpPr/>
          <p:nvPr/>
        </p:nvSpPr>
        <p:spPr>
          <a:xfrm>
            <a:off x="6176494" y="3050657"/>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bg1">
              <a:lumMod val="10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5;p69">
            <a:extLst>
              <a:ext uri="{FF2B5EF4-FFF2-40B4-BE49-F238E27FC236}">
                <a16:creationId xmlns:a16="http://schemas.microsoft.com/office/drawing/2014/main" id="{EB5DFCC2-B607-0E31-B205-C0E10F31FAD0}"/>
              </a:ext>
            </a:extLst>
          </p:cNvPr>
          <p:cNvSpPr/>
          <p:nvPr/>
        </p:nvSpPr>
        <p:spPr>
          <a:xfrm>
            <a:off x="4684657" y="3832451"/>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6;p69">
            <a:extLst>
              <a:ext uri="{FF2B5EF4-FFF2-40B4-BE49-F238E27FC236}">
                <a16:creationId xmlns:a16="http://schemas.microsoft.com/office/drawing/2014/main" id="{9863CC9E-110F-7518-7327-88658578A790}"/>
              </a:ext>
            </a:extLst>
          </p:cNvPr>
          <p:cNvSpPr/>
          <p:nvPr/>
        </p:nvSpPr>
        <p:spPr>
          <a:xfrm>
            <a:off x="5068749" y="3832451"/>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69">
            <a:extLst>
              <a:ext uri="{FF2B5EF4-FFF2-40B4-BE49-F238E27FC236}">
                <a16:creationId xmlns:a16="http://schemas.microsoft.com/office/drawing/2014/main" id="{51187448-7A26-DED6-760B-516FE1D1C65C}"/>
              </a:ext>
            </a:extLst>
          </p:cNvPr>
          <p:cNvSpPr/>
          <p:nvPr/>
        </p:nvSpPr>
        <p:spPr>
          <a:xfrm>
            <a:off x="5801679" y="3832451"/>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2;p69">
            <a:extLst>
              <a:ext uri="{FF2B5EF4-FFF2-40B4-BE49-F238E27FC236}">
                <a16:creationId xmlns:a16="http://schemas.microsoft.com/office/drawing/2014/main" id="{A17D290E-8C19-6FDA-6EA4-2EE9E7BDAC54}"/>
              </a:ext>
            </a:extLst>
          </p:cNvPr>
          <p:cNvSpPr/>
          <p:nvPr/>
        </p:nvSpPr>
        <p:spPr>
          <a:xfrm>
            <a:off x="5456553" y="3829975"/>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2;p69">
            <a:extLst>
              <a:ext uri="{FF2B5EF4-FFF2-40B4-BE49-F238E27FC236}">
                <a16:creationId xmlns:a16="http://schemas.microsoft.com/office/drawing/2014/main" id="{146832FC-C2EF-260A-7818-5786CEA4121B}"/>
              </a:ext>
            </a:extLst>
          </p:cNvPr>
          <p:cNvSpPr/>
          <p:nvPr/>
        </p:nvSpPr>
        <p:spPr>
          <a:xfrm>
            <a:off x="6176494" y="3829975"/>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bg1">
              <a:lumMod val="10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69">
            <a:extLst>
              <a:ext uri="{FF2B5EF4-FFF2-40B4-BE49-F238E27FC236}">
                <a16:creationId xmlns:a16="http://schemas.microsoft.com/office/drawing/2014/main" id="{AAFBE0AF-CAC9-12A1-580D-EBB43B80A46A}"/>
              </a:ext>
            </a:extLst>
          </p:cNvPr>
          <p:cNvSpPr/>
          <p:nvPr/>
        </p:nvSpPr>
        <p:spPr>
          <a:xfrm>
            <a:off x="4684657" y="3444029"/>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69">
            <a:extLst>
              <a:ext uri="{FF2B5EF4-FFF2-40B4-BE49-F238E27FC236}">
                <a16:creationId xmlns:a16="http://schemas.microsoft.com/office/drawing/2014/main" id="{6549D4DE-1384-8883-B1C0-6634FE2199F4}"/>
              </a:ext>
            </a:extLst>
          </p:cNvPr>
          <p:cNvSpPr/>
          <p:nvPr/>
        </p:nvSpPr>
        <p:spPr>
          <a:xfrm>
            <a:off x="5068749" y="3444029"/>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4;p69">
            <a:extLst>
              <a:ext uri="{FF2B5EF4-FFF2-40B4-BE49-F238E27FC236}">
                <a16:creationId xmlns:a16="http://schemas.microsoft.com/office/drawing/2014/main" id="{6F3FC204-0EE0-E693-6F7D-9E5684019EC7}"/>
              </a:ext>
            </a:extLst>
          </p:cNvPr>
          <p:cNvSpPr/>
          <p:nvPr/>
        </p:nvSpPr>
        <p:spPr>
          <a:xfrm>
            <a:off x="5801679" y="3444029"/>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2;p69">
            <a:extLst>
              <a:ext uri="{FF2B5EF4-FFF2-40B4-BE49-F238E27FC236}">
                <a16:creationId xmlns:a16="http://schemas.microsoft.com/office/drawing/2014/main" id="{CABD92A5-8499-18CE-66B2-8EFA34D0A718}"/>
              </a:ext>
            </a:extLst>
          </p:cNvPr>
          <p:cNvSpPr/>
          <p:nvPr/>
        </p:nvSpPr>
        <p:spPr>
          <a:xfrm>
            <a:off x="5456553" y="34440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tx1">
              <a:lumMod val="75000"/>
              <a:lumOff val="25000"/>
            </a:schemeClr>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58"/>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HCI FOCUSED PRINCIPLES</a:t>
            </a:r>
            <a:endParaRPr/>
          </a:p>
        </p:txBody>
      </p:sp>
      <p:sp>
        <p:nvSpPr>
          <p:cNvPr id="1134" name="Google Shape;1134;p58"/>
          <p:cNvSpPr/>
          <p:nvPr/>
        </p:nvSpPr>
        <p:spPr>
          <a:xfrm>
            <a:off x="3295612" y="1520050"/>
            <a:ext cx="2548200" cy="2548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8"/>
          <p:cNvSpPr txBox="1"/>
          <p:nvPr/>
        </p:nvSpPr>
        <p:spPr>
          <a:xfrm>
            <a:off x="717200" y="1131975"/>
            <a:ext cx="2178600" cy="48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CA" sz="1600" b="1">
                <a:solidFill>
                  <a:schemeClr val="dk1"/>
                </a:solidFill>
                <a:latin typeface="Goldman"/>
                <a:ea typeface="Goldman"/>
                <a:cs typeface="Goldman"/>
                <a:sym typeface="Goldman"/>
              </a:rPr>
              <a:t>USABILITY</a:t>
            </a:r>
          </a:p>
        </p:txBody>
      </p:sp>
      <p:sp>
        <p:nvSpPr>
          <p:cNvPr id="1136" name="Google Shape;1136;p58"/>
          <p:cNvSpPr txBox="1"/>
          <p:nvPr/>
        </p:nvSpPr>
        <p:spPr>
          <a:xfrm>
            <a:off x="717203" y="1520048"/>
            <a:ext cx="2178600" cy="57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CA" sz="1200">
                <a:solidFill>
                  <a:schemeClr val="dk1"/>
                </a:solidFill>
                <a:latin typeface="Comfortaa"/>
                <a:ea typeface="Comfortaa"/>
                <a:cs typeface="Comfortaa"/>
                <a:sym typeface="Comfortaa"/>
              </a:rPr>
              <a:t>As easy to use as possible</a:t>
            </a:r>
          </a:p>
          <a:p>
            <a:pPr marL="0" lvl="0" indent="0" algn="l" rtl="0">
              <a:lnSpc>
                <a:spcPct val="100000"/>
              </a:lnSpc>
              <a:spcBef>
                <a:spcPts val="0"/>
              </a:spcBef>
              <a:spcAft>
                <a:spcPts val="0"/>
              </a:spcAft>
              <a:buNone/>
            </a:pPr>
            <a:r>
              <a:rPr lang="en-CA" sz="1200">
                <a:solidFill>
                  <a:schemeClr val="dk1"/>
                </a:solidFill>
                <a:latin typeface="Comfortaa"/>
                <a:ea typeface="Comfortaa"/>
                <a:cs typeface="Comfortaa"/>
                <a:sym typeface="Comfortaa"/>
              </a:rPr>
              <a:t>Minimal effort to use the site</a:t>
            </a:r>
            <a:endParaRPr sz="1200">
              <a:solidFill>
                <a:schemeClr val="dk1"/>
              </a:solidFill>
              <a:latin typeface="Comfortaa"/>
              <a:ea typeface="Comfortaa"/>
              <a:cs typeface="Comfortaa"/>
              <a:sym typeface="Comfortaa"/>
            </a:endParaRPr>
          </a:p>
        </p:txBody>
      </p:sp>
      <p:sp>
        <p:nvSpPr>
          <p:cNvPr id="1137" name="Google Shape;1137;p58"/>
          <p:cNvSpPr txBox="1"/>
          <p:nvPr/>
        </p:nvSpPr>
        <p:spPr>
          <a:xfrm>
            <a:off x="6252751" y="2179714"/>
            <a:ext cx="2178600" cy="48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CA" sz="1600" b="1">
                <a:solidFill>
                  <a:schemeClr val="dk1"/>
                </a:solidFill>
                <a:latin typeface="Goldman"/>
                <a:ea typeface="Goldman"/>
                <a:cs typeface="Goldman"/>
                <a:sym typeface="Goldman"/>
              </a:rPr>
              <a:t>CONSISTENCY</a:t>
            </a:r>
          </a:p>
        </p:txBody>
      </p:sp>
      <p:sp>
        <p:nvSpPr>
          <p:cNvPr id="1138" name="Google Shape;1138;p58"/>
          <p:cNvSpPr txBox="1"/>
          <p:nvPr/>
        </p:nvSpPr>
        <p:spPr>
          <a:xfrm>
            <a:off x="6252754" y="2551161"/>
            <a:ext cx="2178600" cy="57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Comfortaa"/>
                <a:ea typeface="Comfortaa"/>
                <a:cs typeface="Comfortaa"/>
                <a:sym typeface="Comfortaa"/>
              </a:rPr>
              <a:t>Cohesive, uniform design and theme</a:t>
            </a:r>
            <a:endParaRPr sz="1200">
              <a:solidFill>
                <a:schemeClr val="dk1"/>
              </a:solidFill>
              <a:latin typeface="Comfortaa"/>
              <a:ea typeface="Comfortaa"/>
              <a:cs typeface="Comfortaa"/>
              <a:sym typeface="Comfortaa"/>
            </a:endParaRPr>
          </a:p>
        </p:txBody>
      </p:sp>
      <p:sp>
        <p:nvSpPr>
          <p:cNvPr id="1139" name="Google Shape;1139;p58"/>
          <p:cNvSpPr txBox="1"/>
          <p:nvPr/>
        </p:nvSpPr>
        <p:spPr>
          <a:xfrm>
            <a:off x="717200" y="3362577"/>
            <a:ext cx="2178600" cy="48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CA" sz="1600" b="1">
                <a:solidFill>
                  <a:schemeClr val="dk1"/>
                </a:solidFill>
                <a:latin typeface="Goldman"/>
                <a:ea typeface="Goldman"/>
                <a:cs typeface="Goldman"/>
                <a:sym typeface="Goldman"/>
              </a:rPr>
              <a:t>FEEDBACK</a:t>
            </a:r>
          </a:p>
        </p:txBody>
      </p:sp>
      <p:sp>
        <p:nvSpPr>
          <p:cNvPr id="1140" name="Google Shape;1140;p58"/>
          <p:cNvSpPr txBox="1"/>
          <p:nvPr/>
        </p:nvSpPr>
        <p:spPr>
          <a:xfrm>
            <a:off x="717203" y="3750650"/>
            <a:ext cx="2178600" cy="5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Every action has a visual indication of what is happening</a:t>
            </a:r>
            <a:endParaRPr sz="1200">
              <a:solidFill>
                <a:schemeClr val="dk1"/>
              </a:solidFill>
              <a:latin typeface="Comfortaa"/>
              <a:ea typeface="Comfortaa"/>
              <a:cs typeface="Comfortaa"/>
              <a:sym typeface="Comfortaa"/>
            </a:endParaRPr>
          </a:p>
        </p:txBody>
      </p:sp>
      <p:sp>
        <p:nvSpPr>
          <p:cNvPr id="1141" name="Google Shape;1141;p58"/>
          <p:cNvSpPr txBox="1"/>
          <p:nvPr/>
        </p:nvSpPr>
        <p:spPr>
          <a:xfrm>
            <a:off x="6248175" y="1156914"/>
            <a:ext cx="2178600" cy="48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CA" sz="1600" b="1">
                <a:solidFill>
                  <a:schemeClr val="dk1"/>
                </a:solidFill>
                <a:latin typeface="Goldman"/>
                <a:ea typeface="Goldman"/>
                <a:cs typeface="Goldman"/>
                <a:sym typeface="Goldman"/>
              </a:rPr>
              <a:t>ERROR PREVENTION AND RECOVERY</a:t>
            </a:r>
          </a:p>
        </p:txBody>
      </p:sp>
      <p:sp>
        <p:nvSpPr>
          <p:cNvPr id="1142" name="Google Shape;1142;p58"/>
          <p:cNvSpPr txBox="1"/>
          <p:nvPr/>
        </p:nvSpPr>
        <p:spPr>
          <a:xfrm>
            <a:off x="6248177" y="1544987"/>
            <a:ext cx="2178600" cy="572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chemeClr val="dk1"/>
                </a:solidFill>
                <a:latin typeface="Comfortaa"/>
                <a:ea typeface="Comfortaa"/>
                <a:cs typeface="Comfortaa"/>
                <a:sym typeface="Comfortaa"/>
              </a:rPr>
              <a:t>Validation and restriction enforced across all aspects</a:t>
            </a:r>
            <a:endParaRPr sz="1200">
              <a:solidFill>
                <a:schemeClr val="dk1"/>
              </a:solidFill>
              <a:latin typeface="Comfortaa"/>
              <a:ea typeface="Comfortaa"/>
              <a:cs typeface="Comfortaa"/>
              <a:sym typeface="Comfortaa"/>
            </a:endParaRPr>
          </a:p>
        </p:txBody>
      </p:sp>
      <p:sp>
        <p:nvSpPr>
          <p:cNvPr id="1143" name="Google Shape;1143;p58"/>
          <p:cNvSpPr txBox="1"/>
          <p:nvPr/>
        </p:nvSpPr>
        <p:spPr>
          <a:xfrm>
            <a:off x="6252751" y="3416820"/>
            <a:ext cx="2178600" cy="48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CA" sz="1600" b="1">
                <a:solidFill>
                  <a:schemeClr val="dk1"/>
                </a:solidFill>
                <a:latin typeface="Goldman"/>
                <a:ea typeface="Goldman"/>
                <a:cs typeface="Goldman"/>
                <a:sym typeface="Goldman"/>
              </a:rPr>
              <a:t>USER CONTROL AND FREEDOM</a:t>
            </a:r>
          </a:p>
        </p:txBody>
      </p:sp>
      <p:sp>
        <p:nvSpPr>
          <p:cNvPr id="1144" name="Google Shape;1144;p58"/>
          <p:cNvSpPr txBox="1"/>
          <p:nvPr/>
        </p:nvSpPr>
        <p:spPr>
          <a:xfrm>
            <a:off x="6252753" y="3804893"/>
            <a:ext cx="2178600" cy="57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CA" sz="1200">
                <a:solidFill>
                  <a:schemeClr val="dk1"/>
                </a:solidFill>
                <a:latin typeface="Comfortaa"/>
                <a:ea typeface="Comfortaa"/>
                <a:cs typeface="Comfortaa"/>
                <a:sym typeface="Comfortaa"/>
              </a:rPr>
              <a:t>Nothing is irreversible. Elements can be edited or removed</a:t>
            </a:r>
            <a:endParaRPr sz="1200">
              <a:solidFill>
                <a:schemeClr val="dk1"/>
              </a:solidFill>
              <a:latin typeface="Comfortaa"/>
              <a:ea typeface="Comfortaa"/>
              <a:cs typeface="Comfortaa"/>
              <a:sym typeface="Comfortaa"/>
            </a:endParaRPr>
          </a:p>
        </p:txBody>
      </p:sp>
      <p:sp>
        <p:nvSpPr>
          <p:cNvPr id="1145" name="Google Shape;1145;p58"/>
          <p:cNvSpPr txBox="1"/>
          <p:nvPr/>
        </p:nvSpPr>
        <p:spPr>
          <a:xfrm>
            <a:off x="708044" y="2351734"/>
            <a:ext cx="2178600" cy="4827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1600" b="1">
                <a:solidFill>
                  <a:schemeClr val="dk1"/>
                </a:solidFill>
                <a:latin typeface="Goldman"/>
                <a:ea typeface="Goldman"/>
                <a:cs typeface="Goldman"/>
                <a:sym typeface="Goldman"/>
              </a:rPr>
              <a:t>AESTHETIC AND MINIMALIST DESIGN</a:t>
            </a:r>
          </a:p>
        </p:txBody>
      </p:sp>
      <p:sp>
        <p:nvSpPr>
          <p:cNvPr id="1146" name="Google Shape;1146;p58"/>
          <p:cNvSpPr txBox="1"/>
          <p:nvPr/>
        </p:nvSpPr>
        <p:spPr>
          <a:xfrm>
            <a:off x="708046" y="2739807"/>
            <a:ext cx="2178600" cy="57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latin typeface="Comfortaa"/>
                <a:ea typeface="Comfortaa"/>
                <a:cs typeface="Comfortaa"/>
                <a:sym typeface="Comfortaa"/>
              </a:rPr>
              <a:t>Maximal functionality but minimal and clean design </a:t>
            </a:r>
            <a:endParaRPr sz="1200">
              <a:solidFill>
                <a:schemeClr val="dk1"/>
              </a:solidFill>
              <a:latin typeface="Comfortaa"/>
              <a:ea typeface="Comfortaa"/>
              <a:cs typeface="Comfortaa"/>
              <a:sym typeface="Comfortaa"/>
            </a:endParaRPr>
          </a:p>
        </p:txBody>
      </p:sp>
      <p:sp>
        <p:nvSpPr>
          <p:cNvPr id="1147" name="Google Shape;1147;p58"/>
          <p:cNvSpPr txBox="1"/>
          <p:nvPr/>
        </p:nvSpPr>
        <p:spPr>
          <a:xfrm>
            <a:off x="3865612" y="2571100"/>
            <a:ext cx="14082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Goldman"/>
                <a:ea typeface="Goldman"/>
                <a:cs typeface="Goldman"/>
                <a:sym typeface="Goldman"/>
              </a:rPr>
              <a:t>HCI</a:t>
            </a:r>
            <a:endParaRPr sz="2000">
              <a:solidFill>
                <a:schemeClr val="dk1"/>
              </a:solidFill>
              <a:latin typeface="Goldman"/>
              <a:ea typeface="Goldman"/>
              <a:cs typeface="Goldman"/>
              <a:sym typeface="Goldman"/>
            </a:endParaRPr>
          </a:p>
        </p:txBody>
      </p:sp>
      <p:sp>
        <p:nvSpPr>
          <p:cNvPr id="1148" name="Google Shape;1148;p58"/>
          <p:cNvSpPr/>
          <p:nvPr/>
        </p:nvSpPr>
        <p:spPr>
          <a:xfrm>
            <a:off x="2972275" y="2591650"/>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lt2"/>
                </a:solidFill>
                <a:latin typeface="Goldman"/>
                <a:ea typeface="Goldman"/>
                <a:cs typeface="Goldman"/>
                <a:sym typeface="Goldman"/>
              </a:rPr>
              <a:t>A</a:t>
            </a:r>
            <a:endParaRPr sz="2000" b="1">
              <a:solidFill>
                <a:schemeClr val="lt2"/>
              </a:solidFill>
              <a:latin typeface="Goldman"/>
              <a:ea typeface="Goldman"/>
              <a:cs typeface="Goldman"/>
              <a:sym typeface="Goldman"/>
            </a:endParaRPr>
          </a:p>
        </p:txBody>
      </p:sp>
      <p:sp>
        <p:nvSpPr>
          <p:cNvPr id="1149" name="Google Shape;1149;p58"/>
          <p:cNvSpPr/>
          <p:nvPr/>
        </p:nvSpPr>
        <p:spPr>
          <a:xfrm flipH="1">
            <a:off x="5568625" y="2591650"/>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lt2"/>
                </a:solidFill>
                <a:latin typeface="Goldman"/>
                <a:ea typeface="Goldman"/>
                <a:cs typeface="Goldman"/>
                <a:sym typeface="Goldman"/>
              </a:rPr>
              <a:t>C</a:t>
            </a:r>
            <a:endParaRPr sz="2000" b="1">
              <a:solidFill>
                <a:schemeClr val="lt2"/>
              </a:solidFill>
              <a:latin typeface="Goldman"/>
              <a:ea typeface="Goldman"/>
              <a:cs typeface="Goldman"/>
              <a:sym typeface="Goldman"/>
            </a:endParaRPr>
          </a:p>
        </p:txBody>
      </p:sp>
      <p:sp>
        <p:nvSpPr>
          <p:cNvPr id="1150" name="Google Shape;1150;p58"/>
          <p:cNvSpPr/>
          <p:nvPr/>
        </p:nvSpPr>
        <p:spPr>
          <a:xfrm>
            <a:off x="3418250" y="3508392"/>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lt2"/>
                </a:solidFill>
                <a:latin typeface="Goldman"/>
                <a:ea typeface="Goldman"/>
                <a:cs typeface="Goldman"/>
                <a:sym typeface="Goldman"/>
              </a:rPr>
              <a:t>F</a:t>
            </a:r>
            <a:endParaRPr sz="2000" b="1">
              <a:solidFill>
                <a:schemeClr val="lt2"/>
              </a:solidFill>
              <a:latin typeface="Goldman"/>
              <a:ea typeface="Goldman"/>
              <a:cs typeface="Goldman"/>
              <a:sym typeface="Goldman"/>
            </a:endParaRPr>
          </a:p>
        </p:txBody>
      </p:sp>
      <p:sp>
        <p:nvSpPr>
          <p:cNvPr id="1151" name="Google Shape;1151;p58"/>
          <p:cNvSpPr/>
          <p:nvPr/>
        </p:nvSpPr>
        <p:spPr>
          <a:xfrm>
            <a:off x="3415975" y="1674916"/>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Goldman"/>
                <a:ea typeface="Goldman"/>
                <a:cs typeface="Goldman"/>
                <a:sym typeface="Goldman"/>
              </a:rPr>
              <a:t>U</a:t>
            </a:r>
            <a:endParaRPr sz="2000" b="1">
              <a:solidFill>
                <a:schemeClr val="lt2"/>
              </a:solidFill>
              <a:latin typeface="Goldman"/>
              <a:ea typeface="Goldman"/>
              <a:cs typeface="Goldman"/>
              <a:sym typeface="Goldman"/>
            </a:endParaRPr>
          </a:p>
        </p:txBody>
      </p:sp>
      <p:sp>
        <p:nvSpPr>
          <p:cNvPr id="1152" name="Google Shape;1152;p58"/>
          <p:cNvSpPr/>
          <p:nvPr/>
        </p:nvSpPr>
        <p:spPr>
          <a:xfrm flipH="1">
            <a:off x="5124950" y="1674908"/>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Goldman"/>
                <a:ea typeface="Goldman"/>
                <a:cs typeface="Goldman"/>
                <a:sym typeface="Goldman"/>
              </a:rPr>
              <a:t>E</a:t>
            </a:r>
            <a:endParaRPr sz="2000" b="1">
              <a:solidFill>
                <a:schemeClr val="lt2"/>
              </a:solidFill>
              <a:latin typeface="Goldman"/>
              <a:ea typeface="Goldman"/>
              <a:cs typeface="Goldman"/>
              <a:sym typeface="Goldman"/>
            </a:endParaRPr>
          </a:p>
        </p:txBody>
      </p:sp>
      <p:sp>
        <p:nvSpPr>
          <p:cNvPr id="1153" name="Google Shape;1153;p58"/>
          <p:cNvSpPr/>
          <p:nvPr/>
        </p:nvSpPr>
        <p:spPr>
          <a:xfrm flipH="1">
            <a:off x="5127225" y="3508384"/>
            <a:ext cx="598500" cy="405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Goldman"/>
                <a:ea typeface="Goldman"/>
                <a:cs typeface="Goldman"/>
                <a:sym typeface="Goldman"/>
              </a:rPr>
              <a:t>U</a:t>
            </a:r>
            <a:endParaRPr sz="2000" b="1">
              <a:solidFill>
                <a:schemeClr val="lt2"/>
              </a:solidFill>
              <a:latin typeface="Goldman"/>
              <a:ea typeface="Goldman"/>
              <a:cs typeface="Goldman"/>
              <a:sym typeface="Goldman"/>
            </a:endParaRPr>
          </a:p>
        </p:txBody>
      </p:sp>
      <p:sp>
        <p:nvSpPr>
          <p:cNvPr id="1154" name="Google Shape;1154;p58"/>
          <p:cNvSpPr/>
          <p:nvPr/>
        </p:nvSpPr>
        <p:spPr>
          <a:xfrm>
            <a:off x="4428188" y="1391902"/>
            <a:ext cx="283050" cy="282990"/>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lt1"/>
              </a:gs>
              <a:gs pos="71000">
                <a:schemeClr val="lt2"/>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8"/>
          <p:cNvSpPr/>
          <p:nvPr/>
        </p:nvSpPr>
        <p:spPr>
          <a:xfrm>
            <a:off x="4430463" y="3922952"/>
            <a:ext cx="283050" cy="282990"/>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lt1"/>
              </a:gs>
              <a:gs pos="71000">
                <a:schemeClr val="lt2"/>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EDAFBCA-708D-0414-6FB6-56BBB881FD36}"/>
              </a:ext>
            </a:extLst>
          </p:cNvPr>
          <p:cNvSpPr txBox="1"/>
          <p:nvPr/>
        </p:nvSpPr>
        <p:spPr>
          <a:xfrm>
            <a:off x="8407763" y="4718203"/>
            <a:ext cx="540533"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16/21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5"/>
                                        </p:tgtEl>
                                        <p:attrNameLst>
                                          <p:attrName>style.visibility</p:attrName>
                                        </p:attrNameLst>
                                      </p:cBhvr>
                                      <p:to>
                                        <p:strVal val="visible"/>
                                      </p:to>
                                    </p:set>
                                    <p:animEffect transition="in" filter="fade">
                                      <p:cBhvr>
                                        <p:cTn id="7" dur="500"/>
                                        <p:tgtEl>
                                          <p:spTgt spid="11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6"/>
                                        </p:tgtEl>
                                        <p:attrNameLst>
                                          <p:attrName>style.visibility</p:attrName>
                                        </p:attrNameLst>
                                      </p:cBhvr>
                                      <p:to>
                                        <p:strVal val="visible"/>
                                      </p:to>
                                    </p:set>
                                    <p:animEffect transition="in" filter="fade">
                                      <p:cBhvr>
                                        <p:cTn id="10" dur="500"/>
                                        <p:tgtEl>
                                          <p:spTgt spid="11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5"/>
                                        </p:tgtEl>
                                        <p:attrNameLst>
                                          <p:attrName>style.visibility</p:attrName>
                                        </p:attrNameLst>
                                      </p:cBhvr>
                                      <p:to>
                                        <p:strVal val="visible"/>
                                      </p:to>
                                    </p:set>
                                    <p:animEffect transition="in" filter="fade">
                                      <p:cBhvr>
                                        <p:cTn id="15" dur="500"/>
                                        <p:tgtEl>
                                          <p:spTgt spid="11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6"/>
                                        </p:tgtEl>
                                        <p:attrNameLst>
                                          <p:attrName>style.visibility</p:attrName>
                                        </p:attrNameLst>
                                      </p:cBhvr>
                                      <p:to>
                                        <p:strVal val="visible"/>
                                      </p:to>
                                    </p:set>
                                    <p:animEffect transition="in" filter="fade">
                                      <p:cBhvr>
                                        <p:cTn id="18" dur="500"/>
                                        <p:tgtEl>
                                          <p:spTgt spid="11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39"/>
                                        </p:tgtEl>
                                        <p:attrNameLst>
                                          <p:attrName>style.visibility</p:attrName>
                                        </p:attrNameLst>
                                      </p:cBhvr>
                                      <p:to>
                                        <p:strVal val="visible"/>
                                      </p:to>
                                    </p:set>
                                    <p:animEffect transition="in" filter="fade">
                                      <p:cBhvr>
                                        <p:cTn id="23" dur="500"/>
                                        <p:tgtEl>
                                          <p:spTgt spid="11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40"/>
                                        </p:tgtEl>
                                        <p:attrNameLst>
                                          <p:attrName>style.visibility</p:attrName>
                                        </p:attrNameLst>
                                      </p:cBhvr>
                                      <p:to>
                                        <p:strVal val="visible"/>
                                      </p:to>
                                    </p:set>
                                    <p:animEffect transition="in" filter="fade">
                                      <p:cBhvr>
                                        <p:cTn id="26" dur="500"/>
                                        <p:tgtEl>
                                          <p:spTgt spid="11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41"/>
                                        </p:tgtEl>
                                        <p:attrNameLst>
                                          <p:attrName>style.visibility</p:attrName>
                                        </p:attrNameLst>
                                      </p:cBhvr>
                                      <p:to>
                                        <p:strVal val="visible"/>
                                      </p:to>
                                    </p:set>
                                    <p:animEffect transition="in" filter="fade">
                                      <p:cBhvr>
                                        <p:cTn id="31" dur="500"/>
                                        <p:tgtEl>
                                          <p:spTgt spid="11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42"/>
                                        </p:tgtEl>
                                        <p:attrNameLst>
                                          <p:attrName>style.visibility</p:attrName>
                                        </p:attrNameLst>
                                      </p:cBhvr>
                                      <p:to>
                                        <p:strVal val="visible"/>
                                      </p:to>
                                    </p:set>
                                    <p:animEffect transition="in" filter="fade">
                                      <p:cBhvr>
                                        <p:cTn id="34" dur="500"/>
                                        <p:tgtEl>
                                          <p:spTgt spid="11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38"/>
                                        </p:tgtEl>
                                        <p:attrNameLst>
                                          <p:attrName>style.visibility</p:attrName>
                                        </p:attrNameLst>
                                      </p:cBhvr>
                                      <p:to>
                                        <p:strVal val="visible"/>
                                      </p:to>
                                    </p:set>
                                    <p:animEffect transition="in" filter="fade">
                                      <p:cBhvr>
                                        <p:cTn id="39" dur="500"/>
                                        <p:tgtEl>
                                          <p:spTgt spid="11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37"/>
                                        </p:tgtEl>
                                        <p:attrNameLst>
                                          <p:attrName>style.visibility</p:attrName>
                                        </p:attrNameLst>
                                      </p:cBhvr>
                                      <p:to>
                                        <p:strVal val="visible"/>
                                      </p:to>
                                    </p:set>
                                    <p:animEffect transition="in" filter="fade">
                                      <p:cBhvr>
                                        <p:cTn id="42" dur="500"/>
                                        <p:tgtEl>
                                          <p:spTgt spid="11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43"/>
                                        </p:tgtEl>
                                        <p:attrNameLst>
                                          <p:attrName>style.visibility</p:attrName>
                                        </p:attrNameLst>
                                      </p:cBhvr>
                                      <p:to>
                                        <p:strVal val="visible"/>
                                      </p:to>
                                    </p:set>
                                    <p:animEffect transition="in" filter="fade">
                                      <p:cBhvr>
                                        <p:cTn id="47" dur="500"/>
                                        <p:tgtEl>
                                          <p:spTgt spid="11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44"/>
                                        </p:tgtEl>
                                        <p:attrNameLst>
                                          <p:attrName>style.visibility</p:attrName>
                                        </p:attrNameLst>
                                      </p:cBhvr>
                                      <p:to>
                                        <p:strVal val="visible"/>
                                      </p:to>
                                    </p:set>
                                    <p:animEffect transition="in" filter="fade">
                                      <p:cBhvr>
                                        <p:cTn id="50" dur="500"/>
                                        <p:tgtEl>
                                          <p:spTgt spid="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 grpId="0"/>
      <p:bldP spid="1136" grpId="0"/>
      <p:bldP spid="1137" grpId="0"/>
      <p:bldP spid="1138" grpId="0"/>
      <p:bldP spid="1139" grpId="0"/>
      <p:bldP spid="1140" grpId="0"/>
      <p:bldP spid="1141" grpId="0"/>
      <p:bldP spid="1142" grpId="0"/>
      <p:bldP spid="1143" grpId="0"/>
      <p:bldP spid="1144" grpId="0"/>
      <p:bldP spid="1145" grpId="0"/>
      <p:bldP spid="11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9">
          <a:extLst>
            <a:ext uri="{FF2B5EF4-FFF2-40B4-BE49-F238E27FC236}">
              <a16:creationId xmlns:a16="http://schemas.microsoft.com/office/drawing/2014/main" id="{AF0E649E-9910-BE0F-DE06-B9C7772BB355}"/>
            </a:ext>
          </a:extLst>
        </p:cNvPr>
        <p:cNvGrpSpPr/>
        <p:nvPr/>
      </p:nvGrpSpPr>
      <p:grpSpPr>
        <a:xfrm>
          <a:off x="0" y="0"/>
          <a:ext cx="0" cy="0"/>
          <a:chOff x="0" y="0"/>
          <a:chExt cx="0" cy="0"/>
        </a:xfrm>
      </p:grpSpPr>
      <p:cxnSp>
        <p:nvCxnSpPr>
          <p:cNvPr id="1612" name="Google Shape;1612;p81">
            <a:extLst>
              <a:ext uri="{FF2B5EF4-FFF2-40B4-BE49-F238E27FC236}">
                <a16:creationId xmlns:a16="http://schemas.microsoft.com/office/drawing/2014/main" id="{F76A19EF-9DEF-B525-94F0-A14A277E22E7}"/>
              </a:ext>
            </a:extLst>
          </p:cNvPr>
          <p:cNvCxnSpPr/>
          <p:nvPr/>
        </p:nvCxnSpPr>
        <p:spPr>
          <a:xfrm>
            <a:off x="199950" y="2571750"/>
            <a:ext cx="8755800" cy="0"/>
          </a:xfrm>
          <a:prstGeom prst="straightConnector1">
            <a:avLst/>
          </a:prstGeom>
          <a:noFill/>
          <a:ln w="9525" cap="flat" cmpd="sng">
            <a:solidFill>
              <a:schemeClr val="accent1"/>
            </a:solidFill>
            <a:prstDash val="solid"/>
            <a:round/>
            <a:headEnd type="none" w="med" len="med"/>
            <a:tailEnd type="none" w="med" len="med"/>
          </a:ln>
        </p:spPr>
      </p:cxnSp>
      <p:grpSp>
        <p:nvGrpSpPr>
          <p:cNvPr id="1613" name="Google Shape;1613;p81">
            <a:extLst>
              <a:ext uri="{FF2B5EF4-FFF2-40B4-BE49-F238E27FC236}">
                <a16:creationId xmlns:a16="http://schemas.microsoft.com/office/drawing/2014/main" id="{A8B21595-2DF3-E59D-6982-11010A589F17}"/>
              </a:ext>
            </a:extLst>
          </p:cNvPr>
          <p:cNvGrpSpPr/>
          <p:nvPr/>
        </p:nvGrpSpPr>
        <p:grpSpPr>
          <a:xfrm flipH="1">
            <a:off x="1925603" y="2521488"/>
            <a:ext cx="901695" cy="100516"/>
            <a:chOff x="824565" y="4550313"/>
            <a:chExt cx="901695" cy="100516"/>
          </a:xfrm>
        </p:grpSpPr>
        <p:sp>
          <p:nvSpPr>
            <p:cNvPr id="1614" name="Google Shape;1614;p81">
              <a:extLst>
                <a:ext uri="{FF2B5EF4-FFF2-40B4-BE49-F238E27FC236}">
                  <a16:creationId xmlns:a16="http://schemas.microsoft.com/office/drawing/2014/main" id="{67A31093-EAED-6B89-12E6-FD38D76BA139}"/>
                </a:ext>
              </a:extLst>
            </p:cNvPr>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1">
              <a:extLst>
                <a:ext uri="{FF2B5EF4-FFF2-40B4-BE49-F238E27FC236}">
                  <a16:creationId xmlns:a16="http://schemas.microsoft.com/office/drawing/2014/main" id="{4CDF5BE9-FD4C-E2AF-C391-139F0170DD19}"/>
                </a:ext>
              </a:extLst>
            </p:cNvPr>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1">
              <a:extLst>
                <a:ext uri="{FF2B5EF4-FFF2-40B4-BE49-F238E27FC236}">
                  <a16:creationId xmlns:a16="http://schemas.microsoft.com/office/drawing/2014/main" id="{012C6402-215E-32D0-0240-F2A70F22A756}"/>
                </a:ext>
              </a:extLst>
            </p:cNvPr>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1">
              <a:extLst>
                <a:ext uri="{FF2B5EF4-FFF2-40B4-BE49-F238E27FC236}">
                  <a16:creationId xmlns:a16="http://schemas.microsoft.com/office/drawing/2014/main" id="{6DE4F9E3-D8A6-4F7A-1458-4A021B45CB1D}"/>
                </a:ext>
              </a:extLst>
            </p:cNvPr>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81">
            <a:extLst>
              <a:ext uri="{FF2B5EF4-FFF2-40B4-BE49-F238E27FC236}">
                <a16:creationId xmlns:a16="http://schemas.microsoft.com/office/drawing/2014/main" id="{DAB3CC2C-C5AF-A9C1-EBAA-5E953513D4D4}"/>
              </a:ext>
            </a:extLst>
          </p:cNvPr>
          <p:cNvGrpSpPr/>
          <p:nvPr/>
        </p:nvGrpSpPr>
        <p:grpSpPr>
          <a:xfrm flipH="1">
            <a:off x="6316628" y="2521488"/>
            <a:ext cx="901695" cy="100516"/>
            <a:chOff x="824565" y="4550313"/>
            <a:chExt cx="901695" cy="100516"/>
          </a:xfrm>
        </p:grpSpPr>
        <p:sp>
          <p:nvSpPr>
            <p:cNvPr id="1623" name="Google Shape;1623;p81">
              <a:extLst>
                <a:ext uri="{FF2B5EF4-FFF2-40B4-BE49-F238E27FC236}">
                  <a16:creationId xmlns:a16="http://schemas.microsoft.com/office/drawing/2014/main" id="{0791E779-FA27-8D8F-7A8C-EDDEE8AAA769}"/>
                </a:ext>
              </a:extLst>
            </p:cNvPr>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1">
              <a:extLst>
                <a:ext uri="{FF2B5EF4-FFF2-40B4-BE49-F238E27FC236}">
                  <a16:creationId xmlns:a16="http://schemas.microsoft.com/office/drawing/2014/main" id="{83EB4E33-4279-34BC-5AD3-6EAAD0EF1BE9}"/>
                </a:ext>
              </a:extLst>
            </p:cNvPr>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1">
              <a:extLst>
                <a:ext uri="{FF2B5EF4-FFF2-40B4-BE49-F238E27FC236}">
                  <a16:creationId xmlns:a16="http://schemas.microsoft.com/office/drawing/2014/main" id="{BEF1165A-AC07-4FEF-08BA-013C0D584631}"/>
                </a:ext>
              </a:extLst>
            </p:cNvPr>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a:extLst>
                <a:ext uri="{FF2B5EF4-FFF2-40B4-BE49-F238E27FC236}">
                  <a16:creationId xmlns:a16="http://schemas.microsoft.com/office/drawing/2014/main" id="{298E35CF-08B3-2C91-53DB-6D863CFE54F8}"/>
                </a:ext>
              </a:extLst>
            </p:cNvPr>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81">
            <a:extLst>
              <a:ext uri="{FF2B5EF4-FFF2-40B4-BE49-F238E27FC236}">
                <a16:creationId xmlns:a16="http://schemas.microsoft.com/office/drawing/2014/main" id="{093CE0A5-D1C1-8552-3B00-BFFFCFA9B161}"/>
              </a:ext>
            </a:extLst>
          </p:cNvPr>
          <p:cNvSpPr txBox="1">
            <a:spLocks noGrp="1"/>
          </p:cNvSpPr>
          <p:nvPr>
            <p:ph type="title" idx="2"/>
          </p:nvPr>
        </p:nvSpPr>
        <p:spPr>
          <a:xfrm>
            <a:off x="688650" y="3082171"/>
            <a:ext cx="33756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pic>
        <p:nvPicPr>
          <p:cNvPr id="7" name="Picture 6">
            <a:extLst>
              <a:ext uri="{FF2B5EF4-FFF2-40B4-BE49-F238E27FC236}">
                <a16:creationId xmlns:a16="http://schemas.microsoft.com/office/drawing/2014/main" id="{E020F7CA-166E-35B1-6FD0-DDBE3172AC93}"/>
              </a:ext>
            </a:extLst>
          </p:cNvPr>
          <p:cNvPicPr>
            <a:picLocks noChangeAspect="1"/>
          </p:cNvPicPr>
          <p:nvPr/>
        </p:nvPicPr>
        <p:blipFill>
          <a:blip r:embed="rId3"/>
          <a:srcRect l="244" t="-92" r="26676" b="34493"/>
          <a:stretch/>
        </p:blipFill>
        <p:spPr>
          <a:xfrm>
            <a:off x="822089" y="265911"/>
            <a:ext cx="3121362" cy="2126452"/>
          </a:xfrm>
          <a:prstGeom prst="rect">
            <a:avLst/>
          </a:prstGeom>
        </p:spPr>
      </p:pic>
      <p:pic>
        <p:nvPicPr>
          <p:cNvPr id="2" name="Picture 1">
            <a:extLst>
              <a:ext uri="{FF2B5EF4-FFF2-40B4-BE49-F238E27FC236}">
                <a16:creationId xmlns:a16="http://schemas.microsoft.com/office/drawing/2014/main" id="{B713F229-8D5C-CCDB-00E1-78D8DE6513B2}"/>
              </a:ext>
            </a:extLst>
          </p:cNvPr>
          <p:cNvPicPr>
            <a:picLocks noChangeAspect="1"/>
          </p:cNvPicPr>
          <p:nvPr/>
        </p:nvPicPr>
        <p:blipFill>
          <a:blip r:embed="rId4"/>
          <a:srcRect r="26314" b="25723"/>
          <a:stretch/>
        </p:blipFill>
        <p:spPr>
          <a:xfrm>
            <a:off x="5193729" y="265911"/>
            <a:ext cx="3128113" cy="2128995"/>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867A6A2E-B092-7498-7EF7-1A6FACC78AD1}"/>
              </a:ext>
            </a:extLst>
          </p:cNvPr>
          <p:cNvPicPr>
            <a:picLocks noChangeAspect="1"/>
          </p:cNvPicPr>
          <p:nvPr/>
        </p:nvPicPr>
        <p:blipFill>
          <a:blip r:embed="rId5"/>
          <a:stretch>
            <a:fillRect/>
          </a:stretch>
        </p:blipFill>
        <p:spPr>
          <a:xfrm>
            <a:off x="835449" y="2672266"/>
            <a:ext cx="3108002" cy="2223886"/>
          </a:xfrm>
          <a:prstGeom prst="rect">
            <a:avLst/>
          </a:prstGeom>
        </p:spPr>
      </p:pic>
      <p:pic>
        <p:nvPicPr>
          <p:cNvPr id="9" name="Picture 8" descr="Screens screenshot of a computer screen&#10;&#10;AI-generated content may be incorrect.">
            <a:extLst>
              <a:ext uri="{FF2B5EF4-FFF2-40B4-BE49-F238E27FC236}">
                <a16:creationId xmlns:a16="http://schemas.microsoft.com/office/drawing/2014/main" id="{CB32046B-5C6D-87DA-69BA-FB10A1F11506}"/>
              </a:ext>
            </a:extLst>
          </p:cNvPr>
          <p:cNvPicPr>
            <a:picLocks noChangeAspect="1"/>
          </p:cNvPicPr>
          <p:nvPr/>
        </p:nvPicPr>
        <p:blipFill>
          <a:blip r:embed="rId6"/>
          <a:stretch>
            <a:fillRect/>
          </a:stretch>
        </p:blipFill>
        <p:spPr>
          <a:xfrm>
            <a:off x="5203784" y="2672266"/>
            <a:ext cx="3108002" cy="2225878"/>
          </a:xfrm>
          <a:prstGeom prst="rect">
            <a:avLst/>
          </a:prstGeom>
        </p:spPr>
      </p:pic>
      <p:sp>
        <p:nvSpPr>
          <p:cNvPr id="6" name="Google Shape;1997;p92">
            <a:extLst>
              <a:ext uri="{FF2B5EF4-FFF2-40B4-BE49-F238E27FC236}">
                <a16:creationId xmlns:a16="http://schemas.microsoft.com/office/drawing/2014/main" id="{5A35D188-A753-7CEA-1D7A-868CE559FC5A}"/>
              </a:ext>
            </a:extLst>
          </p:cNvPr>
          <p:cNvSpPr/>
          <p:nvPr/>
        </p:nvSpPr>
        <p:spPr>
          <a:xfrm>
            <a:off x="4151053" y="1237736"/>
            <a:ext cx="835074" cy="182801"/>
          </a:xfrm>
          <a:prstGeom prst="rightArrow">
            <a:avLst>
              <a:gd name="adj1" fmla="val 21494"/>
              <a:gd name="adj2" fmla="val 76600"/>
            </a:avLst>
          </a:prstGeom>
          <a:gradFill>
            <a:gsLst>
              <a:gs pos="0">
                <a:schemeClr val="accent1"/>
              </a:gs>
              <a:gs pos="25000">
                <a:schemeClr val="lt2"/>
              </a:gs>
              <a:gs pos="60000">
                <a:schemeClr val="dk2"/>
              </a:gs>
              <a:gs pos="100000">
                <a:schemeClr val="lt1"/>
              </a:gs>
            </a:gsLst>
            <a:path path="circle">
              <a:fillToRect l="50000" t="50000" r="50000" b="50000"/>
            </a:path>
            <a:tileRect/>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7;p92">
            <a:extLst>
              <a:ext uri="{FF2B5EF4-FFF2-40B4-BE49-F238E27FC236}">
                <a16:creationId xmlns:a16="http://schemas.microsoft.com/office/drawing/2014/main" id="{04977C82-97B8-7467-1B4A-8BBA43CB92DB}"/>
              </a:ext>
            </a:extLst>
          </p:cNvPr>
          <p:cNvSpPr/>
          <p:nvPr/>
        </p:nvSpPr>
        <p:spPr>
          <a:xfrm>
            <a:off x="4151053" y="3814363"/>
            <a:ext cx="835074" cy="182801"/>
          </a:xfrm>
          <a:prstGeom prst="rightArrow">
            <a:avLst>
              <a:gd name="adj1" fmla="val 21494"/>
              <a:gd name="adj2" fmla="val 76600"/>
            </a:avLst>
          </a:prstGeom>
          <a:gradFill>
            <a:gsLst>
              <a:gs pos="0">
                <a:schemeClr val="accent1"/>
              </a:gs>
              <a:gs pos="25000">
                <a:schemeClr val="lt2"/>
              </a:gs>
              <a:gs pos="60000">
                <a:schemeClr val="dk2"/>
              </a:gs>
              <a:gs pos="100000">
                <a:schemeClr val="lt1"/>
              </a:gs>
            </a:gsLst>
            <a:path path="circle">
              <a:fillToRect l="50000" t="50000" r="50000" b="50000"/>
            </a:path>
            <a:tileRect/>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37201BC8-9FE8-3D80-345A-0C36B97BD855}"/>
              </a:ext>
            </a:extLst>
          </p:cNvPr>
          <p:cNvSpPr txBox="1"/>
          <p:nvPr/>
        </p:nvSpPr>
        <p:spPr>
          <a:xfrm>
            <a:off x="8407763" y="4718203"/>
            <a:ext cx="535724"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17/21</a:t>
            </a:r>
          </a:p>
        </p:txBody>
      </p:sp>
    </p:spTree>
    <p:extLst>
      <p:ext uri="{BB962C8B-B14F-4D97-AF65-F5344CB8AC3E}">
        <p14:creationId xmlns:p14="http://schemas.microsoft.com/office/powerpoint/2010/main" val="324740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9"/>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CLIENT FEEDBACK</a:t>
            </a:r>
            <a:endParaRPr/>
          </a:p>
        </p:txBody>
      </p:sp>
      <p:sp>
        <p:nvSpPr>
          <p:cNvPr id="938" name="Google Shape;938;p49"/>
          <p:cNvSpPr txBox="1">
            <a:spLocks noGrp="1"/>
          </p:cNvSpPr>
          <p:nvPr>
            <p:ph type="subTitle" idx="1"/>
          </p:nvPr>
        </p:nvSpPr>
        <p:spPr>
          <a:xfrm>
            <a:off x="2081738" y="2243122"/>
            <a:ext cx="2103900" cy="48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t>ADDED FEATURES</a:t>
            </a:r>
          </a:p>
        </p:txBody>
      </p:sp>
      <p:sp>
        <p:nvSpPr>
          <p:cNvPr id="939" name="Google Shape;939;p49"/>
          <p:cNvSpPr txBox="1">
            <a:spLocks noGrp="1"/>
          </p:cNvSpPr>
          <p:nvPr>
            <p:ph type="subTitle" idx="2"/>
          </p:nvPr>
        </p:nvSpPr>
        <p:spPr>
          <a:xfrm>
            <a:off x="2081737" y="2681798"/>
            <a:ext cx="2103900" cy="7588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Calculating efficiency factors based on work from undergrad research assistant</a:t>
            </a:r>
            <a:endParaRPr/>
          </a:p>
        </p:txBody>
      </p:sp>
      <p:sp>
        <p:nvSpPr>
          <p:cNvPr id="940" name="Google Shape;940;p49"/>
          <p:cNvSpPr txBox="1">
            <a:spLocks noGrp="1"/>
          </p:cNvSpPr>
          <p:nvPr>
            <p:ph type="subTitle" idx="3"/>
          </p:nvPr>
        </p:nvSpPr>
        <p:spPr>
          <a:xfrm>
            <a:off x="4968187" y="2681797"/>
            <a:ext cx="2103900" cy="5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Original user flow was not helpful based on the user’s needs</a:t>
            </a:r>
            <a:endParaRPr/>
          </a:p>
        </p:txBody>
      </p:sp>
      <p:sp>
        <p:nvSpPr>
          <p:cNvPr id="941" name="Google Shape;941;p49"/>
          <p:cNvSpPr txBox="1">
            <a:spLocks noGrp="1"/>
          </p:cNvSpPr>
          <p:nvPr>
            <p:ph type="subTitle" idx="4"/>
          </p:nvPr>
        </p:nvSpPr>
        <p:spPr>
          <a:xfrm>
            <a:off x="4832350" y="2243122"/>
            <a:ext cx="2239737" cy="48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a:t>BETTER USER FLOW</a:t>
            </a:r>
          </a:p>
        </p:txBody>
      </p:sp>
      <p:sp>
        <p:nvSpPr>
          <p:cNvPr id="946" name="Google Shape;946;p49"/>
          <p:cNvSpPr/>
          <p:nvPr/>
        </p:nvSpPr>
        <p:spPr>
          <a:xfrm>
            <a:off x="720000" y="2304772"/>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7114712" y="2304772"/>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49"/>
          <p:cNvGrpSpPr/>
          <p:nvPr/>
        </p:nvGrpSpPr>
        <p:grpSpPr>
          <a:xfrm>
            <a:off x="7485418" y="2592689"/>
            <a:ext cx="577688" cy="303167"/>
            <a:chOff x="2084325" y="363300"/>
            <a:chExt cx="484150" cy="254100"/>
          </a:xfrm>
        </p:grpSpPr>
        <p:sp>
          <p:nvSpPr>
            <p:cNvPr id="951" name="Google Shape;951;p4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 name="Google Shape;952;p4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 name="Google Shape;953;p49"/>
          <p:cNvGrpSpPr/>
          <p:nvPr/>
        </p:nvGrpSpPr>
        <p:grpSpPr>
          <a:xfrm>
            <a:off x="1121558" y="2518195"/>
            <a:ext cx="515983" cy="452149"/>
            <a:chOff x="899850" y="871450"/>
            <a:chExt cx="483175" cy="423400"/>
          </a:xfrm>
        </p:grpSpPr>
        <p:sp>
          <p:nvSpPr>
            <p:cNvPr id="954" name="Google Shape;954;p4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 name="Google Shape;955;p4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956;p4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4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 name="Google Shape;966;p49"/>
          <p:cNvGrpSpPr/>
          <p:nvPr/>
        </p:nvGrpSpPr>
        <p:grpSpPr>
          <a:xfrm>
            <a:off x="4449582" y="2243122"/>
            <a:ext cx="244837" cy="901374"/>
            <a:chOff x="4453463" y="2090722"/>
            <a:chExt cx="244837" cy="901374"/>
          </a:xfrm>
        </p:grpSpPr>
        <p:sp>
          <p:nvSpPr>
            <p:cNvPr id="967" name="Google Shape;967;p49"/>
            <p:cNvSpPr/>
            <p:nvPr/>
          </p:nvSpPr>
          <p:spPr>
            <a:xfrm>
              <a:off x="4461226" y="2422897"/>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4453463" y="2090722"/>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461226" y="2755072"/>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C3DDFA8-AC3F-DDA0-704D-6A740E81F262}"/>
              </a:ext>
            </a:extLst>
          </p:cNvPr>
          <p:cNvSpPr txBox="1"/>
          <p:nvPr/>
        </p:nvSpPr>
        <p:spPr>
          <a:xfrm>
            <a:off x="8434185" y="4718203"/>
            <a:ext cx="505267"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11/21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4" name="Google Shape;1432;p73">
            <a:extLst>
              <a:ext uri="{FF2B5EF4-FFF2-40B4-BE49-F238E27FC236}">
                <a16:creationId xmlns:a16="http://schemas.microsoft.com/office/drawing/2014/main" id="{1D494731-B48C-40D5-5B8A-665AE408361A}"/>
              </a:ext>
            </a:extLst>
          </p:cNvPr>
          <p:cNvSpPr txBox="1">
            <a:spLocks/>
          </p:cNvSpPr>
          <p:nvPr/>
        </p:nvSpPr>
        <p:spPr>
          <a:xfrm>
            <a:off x="720000" y="535461"/>
            <a:ext cx="7704000" cy="4827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Goldman"/>
              <a:buNone/>
              <a:defRPr sz="3000" b="0" i="0" u="none" strike="noStrike" cap="none">
                <a:solidFill>
                  <a:schemeClr val="dk1"/>
                </a:solidFill>
                <a:latin typeface="Goldman"/>
                <a:ea typeface="Goldman"/>
                <a:cs typeface="Goldman"/>
                <a:sym typeface="Goldman"/>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CA"/>
              <a:t>EFFICIENCY FACTORS</a:t>
            </a:r>
          </a:p>
        </p:txBody>
      </p:sp>
      <p:sp>
        <p:nvSpPr>
          <p:cNvPr id="5" name="TextBox 4">
            <a:extLst>
              <a:ext uri="{FF2B5EF4-FFF2-40B4-BE49-F238E27FC236}">
                <a16:creationId xmlns:a16="http://schemas.microsoft.com/office/drawing/2014/main" id="{8DA8662F-27A5-77B2-1BB5-07A5D39180DB}"/>
              </a:ext>
            </a:extLst>
          </p:cNvPr>
          <p:cNvSpPr txBox="1"/>
          <p:nvPr/>
        </p:nvSpPr>
        <p:spPr>
          <a:xfrm>
            <a:off x="331134" y="3664979"/>
            <a:ext cx="4424648" cy="338554"/>
          </a:xfrm>
          <a:prstGeom prst="rect">
            <a:avLst/>
          </a:prstGeom>
          <a:noFill/>
        </p:spPr>
        <p:txBody>
          <a:bodyPr wrap="square" rtlCol="0">
            <a:spAutoFit/>
          </a:bodyPr>
          <a:lstStyle/>
          <a:p>
            <a:r>
              <a:rPr lang="en-US" sz="800"/>
              <a:t>Adapted from: Saha, M. “Bipolar Membrane Electrodialysis Device Optimization Final Presentation”. </a:t>
            </a:r>
          </a:p>
        </p:txBody>
      </p:sp>
      <p:pic>
        <p:nvPicPr>
          <p:cNvPr id="6" name="Picture 5" descr="A screenshot of a computer&#10;&#10;AI-generated content may be incorrect.">
            <a:extLst>
              <a:ext uri="{FF2B5EF4-FFF2-40B4-BE49-F238E27FC236}">
                <a16:creationId xmlns:a16="http://schemas.microsoft.com/office/drawing/2014/main" id="{42EAEF3E-E105-CA46-D297-195F110B1BB6}"/>
              </a:ext>
            </a:extLst>
          </p:cNvPr>
          <p:cNvPicPr>
            <a:picLocks noChangeAspect="1"/>
          </p:cNvPicPr>
          <p:nvPr/>
        </p:nvPicPr>
        <p:blipFill>
          <a:blip r:embed="rId3"/>
          <a:stretch>
            <a:fillRect/>
          </a:stretch>
        </p:blipFill>
        <p:spPr>
          <a:xfrm>
            <a:off x="5867386" y="1252828"/>
            <a:ext cx="2665766" cy="2949748"/>
          </a:xfrm>
          <a:prstGeom prst="rect">
            <a:avLst/>
          </a:prstGeom>
        </p:spPr>
      </p:pic>
      <p:sp>
        <p:nvSpPr>
          <p:cNvPr id="7" name="Google Shape;1997;p92">
            <a:extLst>
              <a:ext uri="{FF2B5EF4-FFF2-40B4-BE49-F238E27FC236}">
                <a16:creationId xmlns:a16="http://schemas.microsoft.com/office/drawing/2014/main" id="{F436384F-3AAD-0194-0EC1-819A938B6D3D}"/>
              </a:ext>
            </a:extLst>
          </p:cNvPr>
          <p:cNvSpPr/>
          <p:nvPr/>
        </p:nvSpPr>
        <p:spPr>
          <a:xfrm>
            <a:off x="4955373" y="2571750"/>
            <a:ext cx="712422" cy="155952"/>
          </a:xfrm>
          <a:prstGeom prst="rightArrow">
            <a:avLst>
              <a:gd name="adj1" fmla="val 21494"/>
              <a:gd name="adj2" fmla="val 76600"/>
            </a:avLst>
          </a:prstGeom>
          <a:gradFill>
            <a:gsLst>
              <a:gs pos="0">
                <a:schemeClr val="accent1"/>
              </a:gs>
              <a:gs pos="25000">
                <a:schemeClr val="lt2"/>
              </a:gs>
              <a:gs pos="60000">
                <a:schemeClr val="dk2"/>
              </a:gs>
              <a:gs pos="100000">
                <a:schemeClr val="lt1"/>
              </a:gs>
            </a:gsLst>
            <a:path path="circle">
              <a:fillToRect l="50000" t="50000" r="50000" b="50000"/>
            </a:path>
            <a:tileRect/>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A screenshot of a computer&#10;&#10;AI-generated content may be incorrect.">
            <a:extLst>
              <a:ext uri="{FF2B5EF4-FFF2-40B4-BE49-F238E27FC236}">
                <a16:creationId xmlns:a16="http://schemas.microsoft.com/office/drawing/2014/main" id="{2E4D8FB6-9805-6779-669C-30F028943E7E}"/>
              </a:ext>
            </a:extLst>
          </p:cNvPr>
          <p:cNvPicPr>
            <a:picLocks noChangeAspect="1"/>
          </p:cNvPicPr>
          <p:nvPr/>
        </p:nvPicPr>
        <p:blipFill>
          <a:blip r:embed="rId4"/>
          <a:stretch>
            <a:fillRect/>
          </a:stretch>
        </p:blipFill>
        <p:spPr>
          <a:xfrm>
            <a:off x="380999" y="1875295"/>
            <a:ext cx="4374783" cy="1789684"/>
          </a:xfrm>
          <a:prstGeom prst="rect">
            <a:avLst/>
          </a:prstGeom>
        </p:spPr>
      </p:pic>
      <p:sp>
        <p:nvSpPr>
          <p:cNvPr id="3" name="TextBox 2">
            <a:extLst>
              <a:ext uri="{FF2B5EF4-FFF2-40B4-BE49-F238E27FC236}">
                <a16:creationId xmlns:a16="http://schemas.microsoft.com/office/drawing/2014/main" id="{096CBE8C-3B07-DAF2-DD63-3C7C286A8646}"/>
              </a:ext>
            </a:extLst>
          </p:cNvPr>
          <p:cNvSpPr txBox="1"/>
          <p:nvPr/>
        </p:nvSpPr>
        <p:spPr>
          <a:xfrm>
            <a:off x="8410938" y="4718203"/>
            <a:ext cx="529312"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12/21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73"/>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EFFICIENCY CALCULATIONS</a:t>
            </a:r>
            <a:endParaRPr/>
          </a:p>
        </p:txBody>
      </p:sp>
      <p:sp>
        <p:nvSpPr>
          <p:cNvPr id="4" name="TextBox 3">
            <a:extLst>
              <a:ext uri="{FF2B5EF4-FFF2-40B4-BE49-F238E27FC236}">
                <a16:creationId xmlns:a16="http://schemas.microsoft.com/office/drawing/2014/main" id="{052798EA-40B7-01C7-66EA-ED65EECFE9B1}"/>
              </a:ext>
            </a:extLst>
          </p:cNvPr>
          <p:cNvSpPr txBox="1"/>
          <p:nvPr/>
        </p:nvSpPr>
        <p:spPr>
          <a:xfrm>
            <a:off x="619812" y="2162518"/>
            <a:ext cx="6163934" cy="215444"/>
          </a:xfrm>
          <a:prstGeom prst="rect">
            <a:avLst/>
          </a:prstGeom>
          <a:noFill/>
        </p:spPr>
        <p:txBody>
          <a:bodyPr wrap="square" rtlCol="0">
            <a:spAutoFit/>
          </a:bodyPr>
          <a:lstStyle/>
          <a:p>
            <a:r>
              <a:rPr lang="en-US" sz="800"/>
              <a:t>Adapted from: Saha, M. “Bipolar Membrane Electrodialysis Device Optimization Analysis Finalized Format”. </a:t>
            </a:r>
          </a:p>
        </p:txBody>
      </p:sp>
      <p:pic>
        <p:nvPicPr>
          <p:cNvPr id="3" name="Picture 2">
            <a:extLst>
              <a:ext uri="{FF2B5EF4-FFF2-40B4-BE49-F238E27FC236}">
                <a16:creationId xmlns:a16="http://schemas.microsoft.com/office/drawing/2014/main" id="{5244CA88-9906-ADAE-395C-FA6E41785BA5}"/>
              </a:ext>
            </a:extLst>
          </p:cNvPr>
          <p:cNvPicPr>
            <a:picLocks noChangeAspect="1"/>
          </p:cNvPicPr>
          <p:nvPr/>
        </p:nvPicPr>
        <p:blipFill>
          <a:blip r:embed="rId3"/>
          <a:stretch>
            <a:fillRect/>
          </a:stretch>
        </p:blipFill>
        <p:spPr>
          <a:xfrm>
            <a:off x="685800" y="2999837"/>
            <a:ext cx="7772400" cy="849494"/>
          </a:xfrm>
          <a:prstGeom prst="rect">
            <a:avLst/>
          </a:prstGeom>
        </p:spPr>
      </p:pic>
      <p:pic>
        <p:nvPicPr>
          <p:cNvPr id="8" name="Picture 7">
            <a:extLst>
              <a:ext uri="{FF2B5EF4-FFF2-40B4-BE49-F238E27FC236}">
                <a16:creationId xmlns:a16="http://schemas.microsoft.com/office/drawing/2014/main" id="{BC3A1AF1-BA52-4D44-96E5-0FDB1FAFCC42}"/>
              </a:ext>
            </a:extLst>
          </p:cNvPr>
          <p:cNvPicPr>
            <a:picLocks noChangeAspect="1"/>
          </p:cNvPicPr>
          <p:nvPr/>
        </p:nvPicPr>
        <p:blipFill>
          <a:blip r:embed="rId4"/>
          <a:stretch>
            <a:fillRect/>
          </a:stretch>
        </p:blipFill>
        <p:spPr>
          <a:xfrm>
            <a:off x="685800" y="1483404"/>
            <a:ext cx="7772400" cy="660260"/>
          </a:xfrm>
          <a:prstGeom prst="rect">
            <a:avLst/>
          </a:prstGeom>
        </p:spPr>
      </p:pic>
      <p:sp>
        <p:nvSpPr>
          <p:cNvPr id="2" name="TextBox 1">
            <a:extLst>
              <a:ext uri="{FF2B5EF4-FFF2-40B4-BE49-F238E27FC236}">
                <a16:creationId xmlns:a16="http://schemas.microsoft.com/office/drawing/2014/main" id="{32544CDC-567D-7087-82F2-08F808DEF31F}"/>
              </a:ext>
            </a:extLst>
          </p:cNvPr>
          <p:cNvSpPr txBox="1"/>
          <p:nvPr/>
        </p:nvSpPr>
        <p:spPr>
          <a:xfrm>
            <a:off x="8410938" y="4718203"/>
            <a:ext cx="532518"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13/21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9">
          <a:extLst>
            <a:ext uri="{FF2B5EF4-FFF2-40B4-BE49-F238E27FC236}">
              <a16:creationId xmlns:a16="http://schemas.microsoft.com/office/drawing/2014/main" id="{EA87DA9F-1CB6-6C0F-B65F-E3CF76F34F71}"/>
            </a:ext>
          </a:extLst>
        </p:cNvPr>
        <p:cNvGrpSpPr/>
        <p:nvPr/>
      </p:nvGrpSpPr>
      <p:grpSpPr>
        <a:xfrm>
          <a:off x="0" y="0"/>
          <a:ext cx="0" cy="0"/>
          <a:chOff x="0" y="0"/>
          <a:chExt cx="0" cy="0"/>
        </a:xfrm>
      </p:grpSpPr>
      <p:cxnSp>
        <p:nvCxnSpPr>
          <p:cNvPr id="1611" name="Google Shape;1611;p81">
            <a:extLst>
              <a:ext uri="{FF2B5EF4-FFF2-40B4-BE49-F238E27FC236}">
                <a16:creationId xmlns:a16="http://schemas.microsoft.com/office/drawing/2014/main" id="{D7A2BB3E-6B88-BA3F-738A-DFB406ADF7E9}"/>
              </a:ext>
            </a:extLst>
          </p:cNvPr>
          <p:cNvCxnSpPr/>
          <p:nvPr/>
        </p:nvCxnSpPr>
        <p:spPr>
          <a:xfrm>
            <a:off x="4572000" y="171450"/>
            <a:ext cx="0" cy="4800600"/>
          </a:xfrm>
          <a:prstGeom prst="straightConnector1">
            <a:avLst/>
          </a:prstGeom>
          <a:noFill/>
          <a:ln w="9525" cap="flat" cmpd="sng">
            <a:solidFill>
              <a:schemeClr val="accent1"/>
            </a:solidFill>
            <a:prstDash val="solid"/>
            <a:round/>
            <a:headEnd type="none" w="med" len="med"/>
            <a:tailEnd type="none" w="med" len="med"/>
          </a:ln>
        </p:spPr>
      </p:cxnSp>
      <p:grpSp>
        <p:nvGrpSpPr>
          <p:cNvPr id="1613" name="Google Shape;1613;p81">
            <a:extLst>
              <a:ext uri="{FF2B5EF4-FFF2-40B4-BE49-F238E27FC236}">
                <a16:creationId xmlns:a16="http://schemas.microsoft.com/office/drawing/2014/main" id="{A4BF54EF-80E8-2D86-F42C-D37CC8ED89FC}"/>
              </a:ext>
            </a:extLst>
          </p:cNvPr>
          <p:cNvGrpSpPr/>
          <p:nvPr/>
        </p:nvGrpSpPr>
        <p:grpSpPr>
          <a:xfrm flipH="1">
            <a:off x="1925603" y="2521488"/>
            <a:ext cx="901695" cy="100516"/>
            <a:chOff x="824565" y="4550313"/>
            <a:chExt cx="901695" cy="100516"/>
          </a:xfrm>
        </p:grpSpPr>
        <p:sp>
          <p:nvSpPr>
            <p:cNvPr id="1614" name="Google Shape;1614;p81">
              <a:extLst>
                <a:ext uri="{FF2B5EF4-FFF2-40B4-BE49-F238E27FC236}">
                  <a16:creationId xmlns:a16="http://schemas.microsoft.com/office/drawing/2014/main" id="{82C1856C-C802-64EB-B20C-1ABEB8C9A651}"/>
                </a:ext>
              </a:extLst>
            </p:cNvPr>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1">
              <a:extLst>
                <a:ext uri="{FF2B5EF4-FFF2-40B4-BE49-F238E27FC236}">
                  <a16:creationId xmlns:a16="http://schemas.microsoft.com/office/drawing/2014/main" id="{FD0DB7BC-D63A-A4D4-E651-07D9AF8154FF}"/>
                </a:ext>
              </a:extLst>
            </p:cNvPr>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1">
              <a:extLst>
                <a:ext uri="{FF2B5EF4-FFF2-40B4-BE49-F238E27FC236}">
                  <a16:creationId xmlns:a16="http://schemas.microsoft.com/office/drawing/2014/main" id="{77258502-04A2-E834-5AB8-AA10DAD5BDD4}"/>
                </a:ext>
              </a:extLst>
            </p:cNvPr>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1">
              <a:extLst>
                <a:ext uri="{FF2B5EF4-FFF2-40B4-BE49-F238E27FC236}">
                  <a16:creationId xmlns:a16="http://schemas.microsoft.com/office/drawing/2014/main" id="{E6FD305A-39D8-A25D-27DB-ACB7CEBB9BBE}"/>
                </a:ext>
              </a:extLst>
            </p:cNvPr>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81">
            <a:extLst>
              <a:ext uri="{FF2B5EF4-FFF2-40B4-BE49-F238E27FC236}">
                <a16:creationId xmlns:a16="http://schemas.microsoft.com/office/drawing/2014/main" id="{348A59C5-F24E-7A53-1FBA-9111312EA279}"/>
              </a:ext>
            </a:extLst>
          </p:cNvPr>
          <p:cNvGrpSpPr/>
          <p:nvPr/>
        </p:nvGrpSpPr>
        <p:grpSpPr>
          <a:xfrm>
            <a:off x="4501594" y="537898"/>
            <a:ext cx="140900" cy="730104"/>
            <a:chOff x="4501575" y="464595"/>
            <a:chExt cx="140900" cy="730104"/>
          </a:xfrm>
        </p:grpSpPr>
        <p:sp>
          <p:nvSpPr>
            <p:cNvPr id="1619" name="Google Shape;1619;p81">
              <a:extLst>
                <a:ext uri="{FF2B5EF4-FFF2-40B4-BE49-F238E27FC236}">
                  <a16:creationId xmlns:a16="http://schemas.microsoft.com/office/drawing/2014/main" id="{E3752E0A-7FCF-0C01-D6DC-FD825B1DB1D8}"/>
                </a:ext>
              </a:extLst>
            </p:cNvPr>
            <p:cNvSpPr/>
            <p:nvPr/>
          </p:nvSpPr>
          <p:spPr>
            <a:xfrm flipH="1">
              <a:off x="4501575" y="464595"/>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1">
              <a:extLst>
                <a:ext uri="{FF2B5EF4-FFF2-40B4-BE49-F238E27FC236}">
                  <a16:creationId xmlns:a16="http://schemas.microsoft.com/office/drawing/2014/main" id="{3D02C156-2365-EBEF-C7E9-B5C80367FDF1}"/>
                </a:ext>
              </a:extLst>
            </p:cNvPr>
            <p:cNvSpPr/>
            <p:nvPr/>
          </p:nvSpPr>
          <p:spPr>
            <a:xfrm flipH="1">
              <a:off x="4501649" y="1053902"/>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1">
              <a:extLst>
                <a:ext uri="{FF2B5EF4-FFF2-40B4-BE49-F238E27FC236}">
                  <a16:creationId xmlns:a16="http://schemas.microsoft.com/office/drawing/2014/main" id="{D4C216A1-99E8-514A-2C3B-A8847334EFA8}"/>
                </a:ext>
              </a:extLst>
            </p:cNvPr>
            <p:cNvSpPr/>
            <p:nvPr/>
          </p:nvSpPr>
          <p:spPr>
            <a:xfrm flipH="1">
              <a:off x="4501649" y="759255"/>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81">
            <a:extLst>
              <a:ext uri="{FF2B5EF4-FFF2-40B4-BE49-F238E27FC236}">
                <a16:creationId xmlns:a16="http://schemas.microsoft.com/office/drawing/2014/main" id="{ADA15E8F-8313-BCB3-AD07-90F2DAFCCCFD}"/>
              </a:ext>
            </a:extLst>
          </p:cNvPr>
          <p:cNvGrpSpPr/>
          <p:nvPr/>
        </p:nvGrpSpPr>
        <p:grpSpPr>
          <a:xfrm flipH="1">
            <a:off x="6316628" y="2521488"/>
            <a:ext cx="901695" cy="100516"/>
            <a:chOff x="824565" y="4550313"/>
            <a:chExt cx="901695" cy="100516"/>
          </a:xfrm>
        </p:grpSpPr>
        <p:sp>
          <p:nvSpPr>
            <p:cNvPr id="1623" name="Google Shape;1623;p81">
              <a:extLst>
                <a:ext uri="{FF2B5EF4-FFF2-40B4-BE49-F238E27FC236}">
                  <a16:creationId xmlns:a16="http://schemas.microsoft.com/office/drawing/2014/main" id="{2CBFD630-DCB3-694B-9117-B6EC3E8EE6A4}"/>
                </a:ext>
              </a:extLst>
            </p:cNvPr>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1">
              <a:extLst>
                <a:ext uri="{FF2B5EF4-FFF2-40B4-BE49-F238E27FC236}">
                  <a16:creationId xmlns:a16="http://schemas.microsoft.com/office/drawing/2014/main" id="{9165D2E7-552B-FF32-609C-AE5AC17A9501}"/>
                </a:ext>
              </a:extLst>
            </p:cNvPr>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1">
              <a:extLst>
                <a:ext uri="{FF2B5EF4-FFF2-40B4-BE49-F238E27FC236}">
                  <a16:creationId xmlns:a16="http://schemas.microsoft.com/office/drawing/2014/main" id="{EED9B8EE-E749-7841-BFD3-FDD9A1E0E832}"/>
                </a:ext>
              </a:extLst>
            </p:cNvPr>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a:extLst>
                <a:ext uri="{FF2B5EF4-FFF2-40B4-BE49-F238E27FC236}">
                  <a16:creationId xmlns:a16="http://schemas.microsoft.com/office/drawing/2014/main" id="{FC496C16-D870-4F98-2B65-F5A29F82F812}"/>
                </a:ext>
              </a:extLst>
            </p:cNvPr>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81">
            <a:extLst>
              <a:ext uri="{FF2B5EF4-FFF2-40B4-BE49-F238E27FC236}">
                <a16:creationId xmlns:a16="http://schemas.microsoft.com/office/drawing/2014/main" id="{92965A09-1DF2-749F-8C50-F72C7B10FB9B}"/>
              </a:ext>
            </a:extLst>
          </p:cNvPr>
          <p:cNvGrpSpPr/>
          <p:nvPr/>
        </p:nvGrpSpPr>
        <p:grpSpPr>
          <a:xfrm>
            <a:off x="4501594" y="3875498"/>
            <a:ext cx="140900" cy="730104"/>
            <a:chOff x="4653975" y="616995"/>
            <a:chExt cx="140900" cy="730104"/>
          </a:xfrm>
        </p:grpSpPr>
        <p:sp>
          <p:nvSpPr>
            <p:cNvPr id="1628" name="Google Shape;1628;p81">
              <a:extLst>
                <a:ext uri="{FF2B5EF4-FFF2-40B4-BE49-F238E27FC236}">
                  <a16:creationId xmlns:a16="http://schemas.microsoft.com/office/drawing/2014/main" id="{283AAB5F-5814-F0A0-AD09-49FF5CBC2EE8}"/>
                </a:ext>
              </a:extLst>
            </p:cNvPr>
            <p:cNvSpPr/>
            <p:nvPr/>
          </p:nvSpPr>
          <p:spPr>
            <a:xfrm rot="10800000">
              <a:off x="4653975" y="1206287"/>
              <a:ext cx="140851" cy="140811"/>
            </a:xfrm>
            <a:custGeom>
              <a:avLst/>
              <a:gdLst/>
              <a:ahLst/>
              <a:cxnLst/>
              <a:rect l="l" t="t" r="r" b="b"/>
              <a:pathLst>
                <a:path w="3527" h="3526" extrusionOk="0">
                  <a:moveTo>
                    <a:pt x="1763" y="0"/>
                  </a:moveTo>
                  <a:cubicBezTo>
                    <a:pt x="1763" y="973"/>
                    <a:pt x="974" y="1763"/>
                    <a:pt x="1" y="1763"/>
                  </a:cubicBezTo>
                  <a:cubicBezTo>
                    <a:pt x="974" y="1763"/>
                    <a:pt x="1763" y="2552"/>
                    <a:pt x="1763" y="3526"/>
                  </a:cubicBezTo>
                  <a:cubicBezTo>
                    <a:pt x="1763" y="2552"/>
                    <a:pt x="2552" y="1763"/>
                    <a:pt x="3526" y="1763"/>
                  </a:cubicBezTo>
                  <a:cubicBezTo>
                    <a:pt x="2554" y="1763"/>
                    <a:pt x="1763" y="973"/>
                    <a:pt x="1763" y="0"/>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1">
              <a:extLst>
                <a:ext uri="{FF2B5EF4-FFF2-40B4-BE49-F238E27FC236}">
                  <a16:creationId xmlns:a16="http://schemas.microsoft.com/office/drawing/2014/main" id="{100E3ECC-DC3B-5D2C-B4D5-7C7F879606E4}"/>
                </a:ext>
              </a:extLst>
            </p:cNvPr>
            <p:cNvSpPr/>
            <p:nvPr/>
          </p:nvSpPr>
          <p:spPr>
            <a:xfrm rot="10800000">
              <a:off x="4654049" y="616995"/>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1">
              <a:extLst>
                <a:ext uri="{FF2B5EF4-FFF2-40B4-BE49-F238E27FC236}">
                  <a16:creationId xmlns:a16="http://schemas.microsoft.com/office/drawing/2014/main" id="{F2DA0C86-FDD5-5B0F-42B1-460BDD0D1752}"/>
                </a:ext>
              </a:extLst>
            </p:cNvPr>
            <p:cNvSpPr/>
            <p:nvPr/>
          </p:nvSpPr>
          <p:spPr>
            <a:xfrm rot="10800000">
              <a:off x="4654049" y="911641"/>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9" name="Google Shape;1639;p81">
            <a:extLst>
              <a:ext uri="{FF2B5EF4-FFF2-40B4-BE49-F238E27FC236}">
                <a16:creationId xmlns:a16="http://schemas.microsoft.com/office/drawing/2014/main" id="{22355324-B4D8-1805-60A5-68E229E4F497}"/>
              </a:ext>
            </a:extLst>
          </p:cNvPr>
          <p:cNvSpPr/>
          <p:nvPr/>
        </p:nvSpPr>
        <p:spPr>
          <a:xfrm flipH="1">
            <a:off x="4213226" y="2212976"/>
            <a:ext cx="717548" cy="717548"/>
          </a:xfrm>
          <a:custGeom>
            <a:avLst/>
            <a:gdLst/>
            <a:ahLst/>
            <a:cxnLst/>
            <a:rect l="l" t="t" r="r" b="b"/>
            <a:pathLst>
              <a:path w="33597" h="33597" extrusionOk="0">
                <a:moveTo>
                  <a:pt x="21358" y="18021"/>
                </a:moveTo>
                <a:lnTo>
                  <a:pt x="33596" y="16799"/>
                </a:lnTo>
                <a:lnTo>
                  <a:pt x="21358" y="15578"/>
                </a:lnTo>
                <a:lnTo>
                  <a:pt x="31345" y="8400"/>
                </a:lnTo>
                <a:lnTo>
                  <a:pt x="20135" y="13462"/>
                </a:lnTo>
                <a:lnTo>
                  <a:pt x="25197" y="2252"/>
                </a:lnTo>
                <a:lnTo>
                  <a:pt x="18019" y="12239"/>
                </a:lnTo>
                <a:lnTo>
                  <a:pt x="16798" y="1"/>
                </a:lnTo>
                <a:lnTo>
                  <a:pt x="15576" y="12239"/>
                </a:lnTo>
                <a:lnTo>
                  <a:pt x="8399" y="2252"/>
                </a:lnTo>
                <a:lnTo>
                  <a:pt x="13460" y="13462"/>
                </a:lnTo>
                <a:lnTo>
                  <a:pt x="2250" y="8400"/>
                </a:lnTo>
                <a:lnTo>
                  <a:pt x="12239" y="15578"/>
                </a:lnTo>
                <a:lnTo>
                  <a:pt x="1" y="16799"/>
                </a:lnTo>
                <a:lnTo>
                  <a:pt x="12239" y="18021"/>
                </a:lnTo>
                <a:lnTo>
                  <a:pt x="2250" y="25198"/>
                </a:lnTo>
                <a:lnTo>
                  <a:pt x="13460" y="20137"/>
                </a:lnTo>
                <a:lnTo>
                  <a:pt x="8399" y="31347"/>
                </a:lnTo>
                <a:lnTo>
                  <a:pt x="15576" y="21358"/>
                </a:lnTo>
                <a:lnTo>
                  <a:pt x="16798" y="33596"/>
                </a:lnTo>
                <a:lnTo>
                  <a:pt x="18019" y="21358"/>
                </a:lnTo>
                <a:lnTo>
                  <a:pt x="25197" y="31347"/>
                </a:lnTo>
                <a:lnTo>
                  <a:pt x="20135" y="20137"/>
                </a:lnTo>
                <a:lnTo>
                  <a:pt x="31345" y="25198"/>
                </a:lnTo>
                <a:close/>
              </a:path>
            </a:pathLst>
          </a:custGeom>
          <a:gradFill>
            <a:gsLst>
              <a:gs pos="0">
                <a:schemeClr val="accent2"/>
              </a:gs>
              <a:gs pos="20000">
                <a:schemeClr val="lt1"/>
              </a:gs>
              <a:gs pos="50000">
                <a:schemeClr val="dk2"/>
              </a:gs>
              <a:gs pos="77000">
                <a:schemeClr val="lt2"/>
              </a:gs>
              <a:gs pos="100000">
                <a:schemeClr val="accent1"/>
              </a:gs>
            </a:gsLst>
            <a:lin ang="10800025"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51BCF74-4763-644C-8C50-D5EBF1AB752A}"/>
              </a:ext>
            </a:extLst>
          </p:cNvPr>
          <p:cNvPicPr>
            <a:picLocks noChangeAspect="1"/>
          </p:cNvPicPr>
          <p:nvPr/>
        </p:nvPicPr>
        <p:blipFill>
          <a:blip r:embed="rId3"/>
          <a:stretch>
            <a:fillRect/>
          </a:stretch>
        </p:blipFill>
        <p:spPr>
          <a:xfrm>
            <a:off x="549033" y="901893"/>
            <a:ext cx="3484806" cy="3185121"/>
          </a:xfrm>
          <a:prstGeom prst="rect">
            <a:avLst/>
          </a:prstGeom>
        </p:spPr>
      </p:pic>
      <p:sp>
        <p:nvSpPr>
          <p:cNvPr id="7" name="Google Shape;1146;p58">
            <a:extLst>
              <a:ext uri="{FF2B5EF4-FFF2-40B4-BE49-F238E27FC236}">
                <a16:creationId xmlns:a16="http://schemas.microsoft.com/office/drawing/2014/main" id="{FAD275D7-C732-B0BB-8DFB-B95E03142199}"/>
              </a:ext>
            </a:extLst>
          </p:cNvPr>
          <p:cNvSpPr txBox="1"/>
          <p:nvPr/>
        </p:nvSpPr>
        <p:spPr>
          <a:xfrm>
            <a:off x="608051" y="4247618"/>
            <a:ext cx="3366770" cy="3237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b="1">
                <a:solidFill>
                  <a:schemeClr val="dk1"/>
                </a:solidFill>
                <a:latin typeface="Comfortaa"/>
                <a:ea typeface="Comfortaa"/>
                <a:cs typeface="Comfortaa"/>
                <a:sym typeface="Comfortaa"/>
              </a:rPr>
              <a:t>GRAPH </a:t>
            </a:r>
            <a:r>
              <a:rPr lang="en-CA" sz="1200" b="1">
                <a:solidFill>
                  <a:schemeClr val="dk1"/>
                </a:solidFill>
                <a:latin typeface="Comfortaa"/>
                <a:ea typeface="Comfortaa"/>
                <a:cs typeface="Comfortaa"/>
                <a:sym typeface="Wingdings" panose="05000000000000000000" pitchFamily="2" charset="2"/>
              </a:rPr>
              <a:t> DATES  PARAMETERS  CUSTOMIZE</a:t>
            </a:r>
            <a:endParaRPr lang="en-CA" sz="1200" b="1">
              <a:solidFill>
                <a:schemeClr val="dk1"/>
              </a:solidFill>
              <a:latin typeface="Comfortaa"/>
              <a:ea typeface="Comfortaa"/>
              <a:cs typeface="Comfortaa"/>
              <a:sym typeface="Comfortaa"/>
            </a:endParaRPr>
          </a:p>
        </p:txBody>
      </p:sp>
      <p:sp>
        <p:nvSpPr>
          <p:cNvPr id="9" name="Google Shape;1146;p58">
            <a:extLst>
              <a:ext uri="{FF2B5EF4-FFF2-40B4-BE49-F238E27FC236}">
                <a16:creationId xmlns:a16="http://schemas.microsoft.com/office/drawing/2014/main" id="{DEF517A3-00D5-88C9-F74C-72A754D895DE}"/>
              </a:ext>
            </a:extLst>
          </p:cNvPr>
          <p:cNvSpPr txBox="1"/>
          <p:nvPr/>
        </p:nvSpPr>
        <p:spPr>
          <a:xfrm>
            <a:off x="199718" y="168333"/>
            <a:ext cx="3731738" cy="5656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3000">
                <a:solidFill>
                  <a:schemeClr val="dk1"/>
                </a:solidFill>
                <a:latin typeface="Comfortaa"/>
                <a:ea typeface="Comfortaa"/>
                <a:cs typeface="Comfortaa"/>
                <a:sym typeface="Comfortaa"/>
              </a:rPr>
              <a:t>USER FLOW CHANGE</a:t>
            </a:r>
          </a:p>
        </p:txBody>
      </p:sp>
      <p:sp>
        <p:nvSpPr>
          <p:cNvPr id="12" name="Google Shape;1146;p58">
            <a:extLst>
              <a:ext uri="{FF2B5EF4-FFF2-40B4-BE49-F238E27FC236}">
                <a16:creationId xmlns:a16="http://schemas.microsoft.com/office/drawing/2014/main" id="{3E688516-45F2-037B-77CD-FFAF6E44CAA0}"/>
              </a:ext>
            </a:extLst>
          </p:cNvPr>
          <p:cNvSpPr txBox="1"/>
          <p:nvPr/>
        </p:nvSpPr>
        <p:spPr>
          <a:xfrm>
            <a:off x="4840641" y="4237867"/>
            <a:ext cx="4018773" cy="3237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b="1">
                <a:solidFill>
                  <a:schemeClr val="dk1"/>
                </a:solidFill>
                <a:latin typeface="Comfortaa"/>
                <a:ea typeface="Comfortaa"/>
                <a:cs typeface="Comfortaa"/>
                <a:sym typeface="Comfortaa"/>
              </a:rPr>
              <a:t>GRAPH </a:t>
            </a:r>
            <a:r>
              <a:rPr lang="en-CA" sz="1200" b="1">
                <a:solidFill>
                  <a:schemeClr val="dk1"/>
                </a:solidFill>
                <a:latin typeface="Comfortaa"/>
                <a:ea typeface="Comfortaa"/>
                <a:cs typeface="Comfortaa"/>
                <a:sym typeface="Wingdings" panose="05000000000000000000" pitchFamily="2" charset="2"/>
              </a:rPr>
              <a:t> FILTER  DATE  PARAMETERS  CUSTOMIZE</a:t>
            </a:r>
            <a:endParaRPr lang="en-CA" sz="1200" b="1">
              <a:solidFill>
                <a:schemeClr val="dk1"/>
              </a:solidFill>
              <a:latin typeface="Comfortaa"/>
              <a:ea typeface="Comfortaa"/>
              <a:cs typeface="Comfortaa"/>
              <a:sym typeface="Comfortaa"/>
            </a:endParaRPr>
          </a:p>
        </p:txBody>
      </p:sp>
      <p:sp>
        <p:nvSpPr>
          <p:cNvPr id="3" name="TextBox 2">
            <a:extLst>
              <a:ext uri="{FF2B5EF4-FFF2-40B4-BE49-F238E27FC236}">
                <a16:creationId xmlns:a16="http://schemas.microsoft.com/office/drawing/2014/main" id="{BEC56727-6B70-9360-3A45-0CC1E49894D7}"/>
              </a:ext>
            </a:extLst>
          </p:cNvPr>
          <p:cNvSpPr txBox="1"/>
          <p:nvPr/>
        </p:nvSpPr>
        <p:spPr>
          <a:xfrm>
            <a:off x="8404588" y="4718203"/>
            <a:ext cx="542136"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14/21</a:t>
            </a:r>
          </a:p>
        </p:txBody>
      </p:sp>
      <p:pic>
        <p:nvPicPr>
          <p:cNvPr id="6" name="Picture 5">
            <a:extLst>
              <a:ext uri="{FF2B5EF4-FFF2-40B4-BE49-F238E27FC236}">
                <a16:creationId xmlns:a16="http://schemas.microsoft.com/office/drawing/2014/main" id="{98A6CCB2-EAB1-CE76-71ED-8BCA208433F8}"/>
              </a:ext>
            </a:extLst>
          </p:cNvPr>
          <p:cNvPicPr>
            <a:picLocks noChangeAspect="1"/>
          </p:cNvPicPr>
          <p:nvPr/>
        </p:nvPicPr>
        <p:blipFill>
          <a:blip r:embed="rId4"/>
          <a:stretch>
            <a:fillRect/>
          </a:stretch>
        </p:blipFill>
        <p:spPr>
          <a:xfrm>
            <a:off x="5110103" y="896118"/>
            <a:ext cx="3473928" cy="3185121"/>
          </a:xfrm>
          <a:prstGeom prst="rect">
            <a:avLst/>
          </a:prstGeom>
        </p:spPr>
      </p:pic>
    </p:spTree>
    <p:extLst>
      <p:ext uri="{BB962C8B-B14F-4D97-AF65-F5344CB8AC3E}">
        <p14:creationId xmlns:p14="http://schemas.microsoft.com/office/powerpoint/2010/main" val="270724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4"/>
          <p:cNvSpPr/>
          <p:nvPr/>
        </p:nvSpPr>
        <p:spPr>
          <a:xfrm>
            <a:off x="785000" y="1287989"/>
            <a:ext cx="838200" cy="55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785000" y="2104676"/>
            <a:ext cx="838200" cy="55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785000" y="3738050"/>
            <a:ext cx="838200" cy="55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785000" y="2921363"/>
            <a:ext cx="838200" cy="55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txBox="1">
            <a:spLocks noGrp="1"/>
          </p:cNvSpPr>
          <p:nvPr>
            <p:ph type="title"/>
          </p:nvPr>
        </p:nvSpPr>
        <p:spPr>
          <a:xfrm>
            <a:off x="715100" y="1374989"/>
            <a:ext cx="978000" cy="384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01</a:t>
            </a:r>
            <a:endParaRPr/>
          </a:p>
        </p:txBody>
      </p:sp>
      <p:sp>
        <p:nvSpPr>
          <p:cNvPr id="858" name="Google Shape;858;p44"/>
          <p:cNvSpPr txBox="1">
            <a:spLocks noGrp="1"/>
          </p:cNvSpPr>
          <p:nvPr>
            <p:ph type="subTitle" idx="1"/>
          </p:nvPr>
        </p:nvSpPr>
        <p:spPr>
          <a:xfrm>
            <a:off x="1693100" y="1555740"/>
            <a:ext cx="4632900" cy="3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 current situation, current user pain points</a:t>
            </a:r>
            <a:endParaRPr/>
          </a:p>
        </p:txBody>
      </p:sp>
      <p:sp>
        <p:nvSpPr>
          <p:cNvPr id="859" name="Google Shape;859;p44"/>
          <p:cNvSpPr txBox="1">
            <a:spLocks noGrp="1"/>
          </p:cNvSpPr>
          <p:nvPr>
            <p:ph type="subTitle" idx="2"/>
          </p:nvPr>
        </p:nvSpPr>
        <p:spPr>
          <a:xfrm>
            <a:off x="1693100" y="1287989"/>
            <a:ext cx="4632900" cy="3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BACKGROUND AND PURPOSE</a:t>
            </a:r>
            <a:endParaRPr/>
          </a:p>
        </p:txBody>
      </p:sp>
      <p:sp>
        <p:nvSpPr>
          <p:cNvPr id="860" name="Google Shape;860;p44"/>
          <p:cNvSpPr txBox="1">
            <a:spLocks noGrp="1"/>
          </p:cNvSpPr>
          <p:nvPr>
            <p:ph type="title" idx="3"/>
          </p:nvPr>
        </p:nvSpPr>
        <p:spPr>
          <a:xfrm>
            <a:off x="720000" y="535000"/>
            <a:ext cx="6147600" cy="482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ROADMAP</a:t>
            </a:r>
            <a:endParaRPr/>
          </a:p>
        </p:txBody>
      </p:sp>
      <p:sp>
        <p:nvSpPr>
          <p:cNvPr id="861" name="Google Shape;861;p44"/>
          <p:cNvSpPr txBox="1">
            <a:spLocks noGrp="1"/>
          </p:cNvSpPr>
          <p:nvPr>
            <p:ph type="title" idx="4"/>
          </p:nvPr>
        </p:nvSpPr>
        <p:spPr>
          <a:xfrm>
            <a:off x="715100" y="3825050"/>
            <a:ext cx="978000" cy="384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04</a:t>
            </a:r>
            <a:endParaRPr/>
          </a:p>
        </p:txBody>
      </p:sp>
      <p:sp>
        <p:nvSpPr>
          <p:cNvPr id="862" name="Google Shape;862;p44"/>
          <p:cNvSpPr txBox="1">
            <a:spLocks noGrp="1"/>
          </p:cNvSpPr>
          <p:nvPr>
            <p:ph type="subTitle" idx="5"/>
          </p:nvPr>
        </p:nvSpPr>
        <p:spPr>
          <a:xfrm>
            <a:off x="1693100" y="3996625"/>
            <a:ext cx="4632900" cy="3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Stretch goals</a:t>
            </a:r>
            <a:endParaRPr/>
          </a:p>
        </p:txBody>
      </p:sp>
      <p:sp>
        <p:nvSpPr>
          <p:cNvPr id="863" name="Google Shape;863;p44"/>
          <p:cNvSpPr txBox="1">
            <a:spLocks noGrp="1"/>
          </p:cNvSpPr>
          <p:nvPr>
            <p:ph type="subTitle" idx="6"/>
          </p:nvPr>
        </p:nvSpPr>
        <p:spPr>
          <a:xfrm>
            <a:off x="1693100" y="3728925"/>
            <a:ext cx="4632900" cy="3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LOOKING AHEAD</a:t>
            </a:r>
            <a:endParaRPr/>
          </a:p>
        </p:txBody>
      </p:sp>
      <p:sp>
        <p:nvSpPr>
          <p:cNvPr id="864" name="Google Shape;864;p44"/>
          <p:cNvSpPr txBox="1">
            <a:spLocks noGrp="1"/>
          </p:cNvSpPr>
          <p:nvPr>
            <p:ph type="title" idx="7"/>
          </p:nvPr>
        </p:nvSpPr>
        <p:spPr>
          <a:xfrm>
            <a:off x="715100" y="2191676"/>
            <a:ext cx="978000" cy="384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02</a:t>
            </a:r>
            <a:endParaRPr/>
          </a:p>
        </p:txBody>
      </p:sp>
      <p:sp>
        <p:nvSpPr>
          <p:cNvPr id="866" name="Google Shape;866;p44"/>
          <p:cNvSpPr txBox="1">
            <a:spLocks noGrp="1"/>
          </p:cNvSpPr>
          <p:nvPr>
            <p:ph type="subTitle" idx="9"/>
          </p:nvPr>
        </p:nvSpPr>
        <p:spPr>
          <a:xfrm>
            <a:off x="1693100" y="2213928"/>
            <a:ext cx="4632900" cy="3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DEMO</a:t>
            </a:r>
            <a:endParaRPr/>
          </a:p>
        </p:txBody>
      </p:sp>
      <p:sp>
        <p:nvSpPr>
          <p:cNvPr id="867" name="Google Shape;867;p44"/>
          <p:cNvSpPr txBox="1">
            <a:spLocks noGrp="1"/>
          </p:cNvSpPr>
          <p:nvPr>
            <p:ph type="title" idx="13"/>
          </p:nvPr>
        </p:nvSpPr>
        <p:spPr>
          <a:xfrm>
            <a:off x="715100" y="3008363"/>
            <a:ext cx="978000" cy="384600"/>
          </a:xfrm>
          <a:prstGeom prst="rect">
            <a:avLst/>
          </a:prstGeom>
        </p:spPr>
        <p:txBody>
          <a:bodyPr spcFirstLastPara="1" wrap="square" lIns="91425" tIns="45700" rIns="91425" bIns="91425" anchor="ctr" anchorCtr="0">
            <a:noAutofit/>
          </a:bodyPr>
          <a:lstStyle/>
          <a:p>
            <a:pPr marL="0" lvl="0" indent="0" algn="ctr" rtl="0">
              <a:spcBef>
                <a:spcPts val="0"/>
              </a:spcBef>
              <a:spcAft>
                <a:spcPts val="0"/>
              </a:spcAft>
              <a:buNone/>
            </a:pPr>
            <a:r>
              <a:rPr lang="en"/>
              <a:t>03</a:t>
            </a:r>
            <a:endParaRPr/>
          </a:p>
        </p:txBody>
      </p:sp>
      <p:sp>
        <p:nvSpPr>
          <p:cNvPr id="868" name="Google Shape;868;p44"/>
          <p:cNvSpPr txBox="1">
            <a:spLocks noGrp="1"/>
          </p:cNvSpPr>
          <p:nvPr>
            <p:ph type="subTitle" idx="14"/>
          </p:nvPr>
        </p:nvSpPr>
        <p:spPr>
          <a:xfrm>
            <a:off x="1693100" y="3182997"/>
            <a:ext cx="4632900" cy="3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Features/Requirements, Testing, Feedback, UX/UI</a:t>
            </a:r>
            <a:endParaRPr/>
          </a:p>
        </p:txBody>
      </p:sp>
      <p:sp>
        <p:nvSpPr>
          <p:cNvPr id="869" name="Google Shape;869;p44"/>
          <p:cNvSpPr txBox="1">
            <a:spLocks noGrp="1"/>
          </p:cNvSpPr>
          <p:nvPr>
            <p:ph type="subTitle" idx="15"/>
          </p:nvPr>
        </p:nvSpPr>
        <p:spPr>
          <a:xfrm>
            <a:off x="1693100" y="2915280"/>
            <a:ext cx="4632900" cy="3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SOFTWARE DESIGN PROCESS</a:t>
            </a:r>
            <a:endParaRPr/>
          </a:p>
        </p:txBody>
      </p:sp>
      <p:sp>
        <p:nvSpPr>
          <p:cNvPr id="870" name="Google Shape;870;p44"/>
          <p:cNvSpPr/>
          <p:nvPr/>
        </p:nvSpPr>
        <p:spPr>
          <a:xfrm>
            <a:off x="6390875" y="1702375"/>
            <a:ext cx="1351439" cy="1351439"/>
          </a:xfrm>
          <a:custGeom>
            <a:avLst/>
            <a:gdLst/>
            <a:ahLst/>
            <a:cxnLst/>
            <a:rect l="l" t="t" r="r" b="b"/>
            <a:pathLst>
              <a:path w="33597" h="33597" extrusionOk="0">
                <a:moveTo>
                  <a:pt x="21358" y="18021"/>
                </a:moveTo>
                <a:lnTo>
                  <a:pt x="33596" y="16799"/>
                </a:lnTo>
                <a:lnTo>
                  <a:pt x="21358" y="15578"/>
                </a:lnTo>
                <a:lnTo>
                  <a:pt x="31345" y="8400"/>
                </a:lnTo>
                <a:lnTo>
                  <a:pt x="20135" y="13462"/>
                </a:lnTo>
                <a:lnTo>
                  <a:pt x="25197" y="2252"/>
                </a:lnTo>
                <a:lnTo>
                  <a:pt x="18019" y="12239"/>
                </a:lnTo>
                <a:lnTo>
                  <a:pt x="16798" y="1"/>
                </a:lnTo>
                <a:lnTo>
                  <a:pt x="15576" y="12239"/>
                </a:lnTo>
                <a:lnTo>
                  <a:pt x="8399" y="2252"/>
                </a:lnTo>
                <a:lnTo>
                  <a:pt x="13460" y="13462"/>
                </a:lnTo>
                <a:lnTo>
                  <a:pt x="2250" y="8400"/>
                </a:lnTo>
                <a:lnTo>
                  <a:pt x="12239" y="15578"/>
                </a:lnTo>
                <a:lnTo>
                  <a:pt x="1" y="16799"/>
                </a:lnTo>
                <a:lnTo>
                  <a:pt x="12239" y="18021"/>
                </a:lnTo>
                <a:lnTo>
                  <a:pt x="2250" y="25198"/>
                </a:lnTo>
                <a:lnTo>
                  <a:pt x="13460" y="20137"/>
                </a:lnTo>
                <a:lnTo>
                  <a:pt x="8399" y="31347"/>
                </a:lnTo>
                <a:lnTo>
                  <a:pt x="15576" y="21358"/>
                </a:lnTo>
                <a:lnTo>
                  <a:pt x="16798" y="33596"/>
                </a:lnTo>
                <a:lnTo>
                  <a:pt x="18019" y="21358"/>
                </a:lnTo>
                <a:lnTo>
                  <a:pt x="25197" y="31347"/>
                </a:lnTo>
                <a:lnTo>
                  <a:pt x="20135" y="20137"/>
                </a:lnTo>
                <a:lnTo>
                  <a:pt x="31345" y="25198"/>
                </a:lnTo>
                <a:close/>
              </a:path>
            </a:pathLst>
          </a:custGeom>
          <a:gradFill>
            <a:gsLst>
              <a:gs pos="0">
                <a:schemeClr val="accent2"/>
              </a:gs>
              <a:gs pos="20000">
                <a:schemeClr val="lt1"/>
              </a:gs>
              <a:gs pos="50000">
                <a:schemeClr val="dk2"/>
              </a:gs>
              <a:gs pos="77000">
                <a:schemeClr val="lt2"/>
              </a:gs>
              <a:gs pos="100000">
                <a:schemeClr val="accent1"/>
              </a:gs>
            </a:gsLst>
            <a:lin ang="10800025"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CFC8A56-F619-CFDA-735C-203F6764852F}"/>
              </a:ext>
            </a:extLst>
          </p:cNvPr>
          <p:cNvSpPr txBox="1"/>
          <p:nvPr/>
        </p:nvSpPr>
        <p:spPr>
          <a:xfrm>
            <a:off x="8471810" y="4718335"/>
            <a:ext cx="471604"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2/21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63"/>
          <p:cNvSpPr/>
          <p:nvPr/>
        </p:nvSpPr>
        <p:spPr>
          <a:xfrm>
            <a:off x="6480450" y="751363"/>
            <a:ext cx="1914900" cy="127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txBox="1">
            <a:spLocks noGrp="1"/>
          </p:cNvSpPr>
          <p:nvPr>
            <p:ph type="title"/>
          </p:nvPr>
        </p:nvSpPr>
        <p:spPr>
          <a:xfrm flipH="1">
            <a:off x="4067900" y="2117125"/>
            <a:ext cx="4360200" cy="135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3600"/>
              <a:t>LOOKING</a:t>
            </a:r>
            <a:br>
              <a:rPr lang="en-CA" sz="3600"/>
            </a:br>
            <a:r>
              <a:rPr lang="en-CA" sz="3600"/>
              <a:t>AHEAD</a:t>
            </a:r>
          </a:p>
        </p:txBody>
      </p:sp>
      <p:sp>
        <p:nvSpPr>
          <p:cNvPr id="1228" name="Google Shape;1228;p63"/>
          <p:cNvSpPr txBox="1">
            <a:spLocks noGrp="1"/>
          </p:cNvSpPr>
          <p:nvPr>
            <p:ph type="title" idx="2"/>
          </p:nvPr>
        </p:nvSpPr>
        <p:spPr>
          <a:xfrm flipH="1">
            <a:off x="6515650" y="830463"/>
            <a:ext cx="1726500" cy="9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29" name="Google Shape;1229;p63"/>
          <p:cNvSpPr txBox="1">
            <a:spLocks noGrp="1"/>
          </p:cNvSpPr>
          <p:nvPr>
            <p:ph type="subTitle" idx="1"/>
          </p:nvPr>
        </p:nvSpPr>
        <p:spPr>
          <a:xfrm flipH="1">
            <a:off x="4067900" y="4042900"/>
            <a:ext cx="4360200" cy="38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a:t>Stretch goals, optimization</a:t>
            </a:r>
          </a:p>
        </p:txBody>
      </p:sp>
      <p:grpSp>
        <p:nvGrpSpPr>
          <p:cNvPr id="1230" name="Google Shape;1230;p63"/>
          <p:cNvGrpSpPr/>
          <p:nvPr/>
        </p:nvGrpSpPr>
        <p:grpSpPr>
          <a:xfrm>
            <a:off x="191100" y="3867150"/>
            <a:ext cx="8761800" cy="733425"/>
            <a:chOff x="191100" y="3867150"/>
            <a:chExt cx="8761800" cy="733425"/>
          </a:xfrm>
        </p:grpSpPr>
        <p:cxnSp>
          <p:nvCxnSpPr>
            <p:cNvPr id="1231" name="Google Shape;1231;p63"/>
            <p:cNvCxnSpPr/>
            <p:nvPr/>
          </p:nvCxnSpPr>
          <p:spPr>
            <a:xfrm rot="10800000">
              <a:off x="201286" y="3867150"/>
              <a:ext cx="8751000" cy="0"/>
            </a:xfrm>
            <a:prstGeom prst="straightConnector1">
              <a:avLst/>
            </a:prstGeom>
            <a:noFill/>
            <a:ln w="9525" cap="flat" cmpd="sng">
              <a:solidFill>
                <a:schemeClr val="accent1"/>
              </a:solidFill>
              <a:prstDash val="solid"/>
              <a:round/>
              <a:headEnd type="none" w="med" len="med"/>
              <a:tailEnd type="none" w="med" len="med"/>
            </a:ln>
          </p:spPr>
        </p:cxnSp>
        <p:cxnSp>
          <p:nvCxnSpPr>
            <p:cNvPr id="1232" name="Google Shape;1232;p63"/>
            <p:cNvCxnSpPr/>
            <p:nvPr/>
          </p:nvCxnSpPr>
          <p:spPr>
            <a:xfrm rot="10800000">
              <a:off x="191100" y="4600575"/>
              <a:ext cx="8761800" cy="0"/>
            </a:xfrm>
            <a:prstGeom prst="straightConnector1">
              <a:avLst/>
            </a:prstGeom>
            <a:noFill/>
            <a:ln w="9525" cap="flat" cmpd="sng">
              <a:solidFill>
                <a:schemeClr val="accent1"/>
              </a:solidFill>
              <a:prstDash val="solid"/>
              <a:round/>
              <a:headEnd type="none" w="med" len="med"/>
              <a:tailEnd type="none" w="med" len="med"/>
            </a:ln>
          </p:spPr>
        </p:cxnSp>
      </p:grpSp>
      <p:grpSp>
        <p:nvGrpSpPr>
          <p:cNvPr id="1233" name="Google Shape;1233;p63"/>
          <p:cNvGrpSpPr/>
          <p:nvPr/>
        </p:nvGrpSpPr>
        <p:grpSpPr>
          <a:xfrm>
            <a:off x="7453965" y="4550313"/>
            <a:ext cx="901695" cy="100516"/>
            <a:chOff x="824565" y="4550313"/>
            <a:chExt cx="901695" cy="100516"/>
          </a:xfrm>
        </p:grpSpPr>
        <p:sp>
          <p:nvSpPr>
            <p:cNvPr id="1234" name="Google Shape;1234;p63"/>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63"/>
          <p:cNvGrpSpPr/>
          <p:nvPr/>
        </p:nvGrpSpPr>
        <p:grpSpPr>
          <a:xfrm flipH="1">
            <a:off x="1507508" y="3446272"/>
            <a:ext cx="1160003" cy="846111"/>
            <a:chOff x="3990050" y="2318200"/>
            <a:chExt cx="876400" cy="639250"/>
          </a:xfrm>
        </p:grpSpPr>
        <p:sp>
          <p:nvSpPr>
            <p:cNvPr id="1239" name="Google Shape;1239;p63"/>
            <p:cNvSpPr/>
            <p:nvPr/>
          </p:nvSpPr>
          <p:spPr>
            <a:xfrm>
              <a:off x="3990050" y="2318200"/>
              <a:ext cx="876400" cy="639250"/>
            </a:xfrm>
            <a:custGeom>
              <a:avLst/>
              <a:gdLst/>
              <a:ahLst/>
              <a:cxnLst/>
              <a:rect l="l" t="t" r="r" b="b"/>
              <a:pathLst>
                <a:path w="35056" h="25570"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gradFill>
              <a:gsLst>
                <a:gs pos="0">
                  <a:schemeClr val="accent2"/>
                </a:gs>
                <a:gs pos="20000">
                  <a:schemeClr val="lt1"/>
                </a:gs>
                <a:gs pos="50000">
                  <a:schemeClr val="dk2"/>
                </a:gs>
                <a:gs pos="7700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990050" y="2318200"/>
              <a:ext cx="876400" cy="639250"/>
            </a:xfrm>
            <a:custGeom>
              <a:avLst/>
              <a:gdLst/>
              <a:ahLst/>
              <a:cxnLst/>
              <a:rect l="l" t="t" r="r" b="b"/>
              <a:pathLst>
                <a:path w="35056" h="25570" fill="none"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4192675" y="2318200"/>
              <a:ext cx="471150" cy="639250"/>
            </a:xfrm>
            <a:custGeom>
              <a:avLst/>
              <a:gdLst/>
              <a:ahLst/>
              <a:cxnLst/>
              <a:rect l="l" t="t" r="r" b="b"/>
              <a:pathLst>
                <a:path w="18846" h="25570" fill="none" extrusionOk="0">
                  <a:moveTo>
                    <a:pt x="18845" y="12786"/>
                  </a:moveTo>
                  <a:cubicBezTo>
                    <a:pt x="18845" y="16176"/>
                    <a:pt x="17853" y="19428"/>
                    <a:pt x="16086" y="21825"/>
                  </a:cubicBezTo>
                  <a:cubicBezTo>
                    <a:pt x="14318" y="24222"/>
                    <a:pt x="11922" y="25570"/>
                    <a:pt x="9424" y="25570"/>
                  </a:cubicBezTo>
                  <a:cubicBezTo>
                    <a:pt x="6924" y="25570"/>
                    <a:pt x="4528" y="24222"/>
                    <a:pt x="2762" y="21825"/>
                  </a:cubicBezTo>
                  <a:cubicBezTo>
                    <a:pt x="994" y="19428"/>
                    <a:pt x="1" y="16176"/>
                    <a:pt x="1" y="12786"/>
                  </a:cubicBezTo>
                  <a:cubicBezTo>
                    <a:pt x="1" y="9394"/>
                    <a:pt x="994" y="6143"/>
                    <a:pt x="2762" y="3745"/>
                  </a:cubicBezTo>
                  <a:cubicBezTo>
                    <a:pt x="4528" y="1348"/>
                    <a:pt x="6924" y="0"/>
                    <a:pt x="9424" y="0"/>
                  </a:cubicBezTo>
                  <a:cubicBezTo>
                    <a:pt x="11922" y="0"/>
                    <a:pt x="14318" y="1348"/>
                    <a:pt x="16086" y="3745"/>
                  </a:cubicBezTo>
                  <a:cubicBezTo>
                    <a:pt x="17853" y="6143"/>
                    <a:pt x="18845" y="9394"/>
                    <a:pt x="1884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990050" y="2637825"/>
              <a:ext cx="876400" cy="25"/>
            </a:xfrm>
            <a:custGeom>
              <a:avLst/>
              <a:gdLst/>
              <a:ahLst/>
              <a:cxnLst/>
              <a:rect l="l" t="t" r="r" b="b"/>
              <a:pathLst>
                <a:path w="35056" h="1" fill="none" extrusionOk="0">
                  <a:moveTo>
                    <a:pt x="35055" y="1"/>
                  </a:moveTo>
                  <a:lnTo>
                    <a:pt x="1" y="1"/>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4428250" y="2318200"/>
              <a:ext cx="25" cy="639250"/>
            </a:xfrm>
            <a:custGeom>
              <a:avLst/>
              <a:gdLst/>
              <a:ahLst/>
              <a:cxnLst/>
              <a:rect l="l" t="t" r="r" b="b"/>
              <a:pathLst>
                <a:path w="1" h="25570" fill="none" extrusionOk="0">
                  <a:moveTo>
                    <a:pt x="1" y="25570"/>
                  </a:moveTo>
                  <a:lnTo>
                    <a:pt x="1" y="0"/>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CC8BA51-EB89-FFC0-DF87-39FFB149E55E}"/>
              </a:ext>
            </a:extLst>
          </p:cNvPr>
          <p:cNvSpPr txBox="1"/>
          <p:nvPr/>
        </p:nvSpPr>
        <p:spPr>
          <a:xfrm>
            <a:off x="8407763" y="4718203"/>
            <a:ext cx="537327"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18/21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54"/>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FUTURE IMPROVEMENTS</a:t>
            </a:r>
            <a:endParaRPr/>
          </a:p>
        </p:txBody>
      </p:sp>
      <p:graphicFrame>
        <p:nvGraphicFramePr>
          <p:cNvPr id="1046" name="Google Shape;1046;p54"/>
          <p:cNvGraphicFramePr/>
          <p:nvPr>
            <p:extLst>
              <p:ext uri="{D42A27DB-BD31-4B8C-83A1-F6EECF244321}">
                <p14:modId xmlns:p14="http://schemas.microsoft.com/office/powerpoint/2010/main" val="491144537"/>
              </p:ext>
            </p:extLst>
          </p:nvPr>
        </p:nvGraphicFramePr>
        <p:xfrm>
          <a:off x="720000" y="1444914"/>
          <a:ext cx="7704000" cy="2385650"/>
        </p:xfrm>
        <a:graphic>
          <a:graphicData uri="http://schemas.openxmlformats.org/drawingml/2006/table">
            <a:tbl>
              <a:tblPr>
                <a:noFill/>
                <a:tableStyleId>{95E14198-842F-48D2-A78F-5F883FB64D85}</a:tableStyleId>
              </a:tblPr>
              <a:tblGrid>
                <a:gridCol w="2261575">
                  <a:extLst>
                    <a:ext uri="{9D8B030D-6E8A-4147-A177-3AD203B41FA5}">
                      <a16:colId xmlns:a16="http://schemas.microsoft.com/office/drawing/2014/main" val="20000"/>
                    </a:ext>
                  </a:extLst>
                </a:gridCol>
                <a:gridCol w="2746450">
                  <a:extLst>
                    <a:ext uri="{9D8B030D-6E8A-4147-A177-3AD203B41FA5}">
                      <a16:colId xmlns:a16="http://schemas.microsoft.com/office/drawing/2014/main" val="20001"/>
                    </a:ext>
                  </a:extLst>
                </a:gridCol>
                <a:gridCol w="2695975">
                  <a:extLst>
                    <a:ext uri="{9D8B030D-6E8A-4147-A177-3AD203B41FA5}">
                      <a16:colId xmlns:a16="http://schemas.microsoft.com/office/drawing/2014/main" val="20002"/>
                    </a:ext>
                  </a:extLst>
                </a:gridCol>
              </a:tblGrid>
              <a:tr h="618175">
                <a:tc>
                  <a:txBody>
                    <a:bodyPr/>
                    <a:lstStyle/>
                    <a:p>
                      <a:pPr marL="0" lvl="0" indent="0" algn="ctr" rtl="0">
                        <a:spcBef>
                          <a:spcPts val="0"/>
                        </a:spcBef>
                        <a:spcAft>
                          <a:spcPts val="0"/>
                        </a:spcAft>
                        <a:buNone/>
                      </a:pPr>
                      <a:endParaRPr sz="1900">
                        <a:solidFill>
                          <a:schemeClr val="dk1"/>
                        </a:solidFill>
                        <a:latin typeface="Anek Latin"/>
                        <a:ea typeface="Anek Latin"/>
                        <a:cs typeface="Anek Latin"/>
                        <a:sym typeface="Anek Latin"/>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CA" sz="2000" b="1">
                          <a:solidFill>
                            <a:schemeClr val="dk1"/>
                          </a:solidFill>
                          <a:latin typeface="Goldman"/>
                          <a:ea typeface="Goldman"/>
                          <a:cs typeface="Goldman"/>
                          <a:sym typeface="Goldman"/>
                        </a:rPr>
                        <a:t>DATA ANALYSIS</a:t>
                      </a:r>
                    </a:p>
                  </a:txBody>
                  <a:tcPr marL="0" marR="0"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CA" sz="2000" b="1">
                          <a:solidFill>
                            <a:schemeClr val="dk1"/>
                          </a:solidFill>
                          <a:latin typeface="Goldman"/>
                          <a:ea typeface="Goldman"/>
                          <a:cs typeface="Goldman"/>
                          <a:sym typeface="Goldman"/>
                        </a:rPr>
                        <a:t>PERFORMANCE</a:t>
                      </a:r>
                    </a:p>
                  </a:txBody>
                  <a:tcPr marL="0" marR="0" marT="0" marB="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922925">
                <a:tc>
                  <a:txBody>
                    <a:bodyPr/>
                    <a:lstStyle/>
                    <a:p>
                      <a:pPr marL="0" lvl="0" indent="0" algn="ctr" rtl="0">
                        <a:spcBef>
                          <a:spcPts val="0"/>
                        </a:spcBef>
                        <a:spcAft>
                          <a:spcPts val="0"/>
                        </a:spcAft>
                        <a:buNone/>
                      </a:pPr>
                      <a:r>
                        <a:rPr lang="en-CA" b="1">
                          <a:solidFill>
                            <a:schemeClr val="lt2"/>
                          </a:solidFill>
                          <a:latin typeface="Goldman"/>
                          <a:ea typeface="Goldman"/>
                          <a:cs typeface="Goldman"/>
                          <a:sym typeface="Goldman"/>
                        </a:rPr>
                        <a:t>CURRENT</a:t>
                      </a: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CA" sz="1200">
                          <a:solidFill>
                            <a:schemeClr val="dk1"/>
                          </a:solidFill>
                          <a:latin typeface="Comfortaa"/>
                          <a:ea typeface="Comfortaa"/>
                          <a:cs typeface="Comfortaa"/>
                          <a:sym typeface="Comfortaa"/>
                        </a:rPr>
                        <a:t>Linear regression,</a:t>
                      </a:r>
                    </a:p>
                    <a:p>
                      <a:pPr marL="0" lvl="0" indent="0" algn="ctr" rtl="0">
                        <a:lnSpc>
                          <a:spcPct val="100000"/>
                        </a:lnSpc>
                        <a:spcBef>
                          <a:spcPts val="0"/>
                        </a:spcBef>
                        <a:spcAft>
                          <a:spcPts val="0"/>
                        </a:spcAft>
                        <a:buNone/>
                      </a:pPr>
                      <a:r>
                        <a:rPr lang="en-CA" sz="1200">
                          <a:solidFill>
                            <a:schemeClr val="dk1"/>
                          </a:solidFill>
                          <a:latin typeface="Comfortaa"/>
                          <a:ea typeface="Comfortaa"/>
                          <a:cs typeface="Comfortaa"/>
                          <a:sym typeface="Comfortaa"/>
                        </a:rPr>
                        <a:t>Efficiency factors</a:t>
                      </a:r>
                    </a:p>
                  </a:txBody>
                  <a:tcPr marL="182875" marR="18287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Fast lookups,</a:t>
                      </a:r>
                    </a:p>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data retrieval,</a:t>
                      </a:r>
                    </a:p>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and calculations</a:t>
                      </a:r>
                    </a:p>
                  </a:txBody>
                  <a:tcPr marL="182875" marR="18287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844550">
                <a:tc>
                  <a:txBody>
                    <a:bodyPr/>
                    <a:lstStyle/>
                    <a:p>
                      <a:pPr marL="0" lvl="0" indent="0" algn="ctr" rtl="0">
                        <a:spcBef>
                          <a:spcPts val="0"/>
                        </a:spcBef>
                        <a:spcAft>
                          <a:spcPts val="0"/>
                        </a:spcAft>
                        <a:buNone/>
                      </a:pPr>
                      <a:r>
                        <a:rPr lang="en-CA" b="1">
                          <a:solidFill>
                            <a:schemeClr val="lt2"/>
                          </a:solidFill>
                          <a:latin typeface="Goldman"/>
                          <a:ea typeface="Goldman"/>
                          <a:cs typeface="Goldman"/>
                          <a:sym typeface="Goldman"/>
                        </a:rPr>
                        <a:t>FUTURE</a:t>
                      </a: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Machine Learning (ML) Integration, Principal Component Analysis (PCA)</a:t>
                      </a:r>
                    </a:p>
                  </a:txBody>
                  <a:tcPr marL="182875" marR="18287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Further optimization of visualization rendering</a:t>
                      </a:r>
                    </a:p>
                    <a:p>
                      <a:pPr marL="0" lvl="0" indent="0" algn="ctr" rtl="0">
                        <a:lnSpc>
                          <a:spcPct val="100000"/>
                        </a:lnSpc>
                        <a:spcBef>
                          <a:spcPts val="0"/>
                        </a:spcBef>
                        <a:spcAft>
                          <a:spcPts val="0"/>
                        </a:spcAft>
                        <a:buNone/>
                      </a:pPr>
                      <a:r>
                        <a:rPr lang="en-US" sz="1200">
                          <a:solidFill>
                            <a:schemeClr val="dk1"/>
                          </a:solidFill>
                          <a:latin typeface="Comfortaa"/>
                          <a:ea typeface="Comfortaa"/>
                          <a:cs typeface="Comfortaa"/>
                          <a:sym typeface="Comfortaa"/>
                        </a:rPr>
                        <a:t>Handle even larger datasets </a:t>
                      </a:r>
                    </a:p>
                  </a:txBody>
                  <a:tcPr marL="182875" marR="18287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6DC9EA38-1E40-FC0E-FB46-47C8F018F634}"/>
              </a:ext>
            </a:extLst>
          </p:cNvPr>
          <p:cNvSpPr txBox="1"/>
          <p:nvPr/>
        </p:nvSpPr>
        <p:spPr>
          <a:xfrm>
            <a:off x="8410938" y="4718203"/>
            <a:ext cx="534121"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19/21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50" name="Google Shape;1350;p68"/>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CA"/>
              <a:t>HIGHLIGHTS OF THE ALKALYTICS PROJECT </a:t>
            </a:r>
          </a:p>
        </p:txBody>
      </p:sp>
      <p:sp>
        <p:nvSpPr>
          <p:cNvPr id="1351" name="Google Shape;1351;p68"/>
          <p:cNvSpPr txBox="1">
            <a:spLocks noGrp="1"/>
          </p:cNvSpPr>
          <p:nvPr>
            <p:ph type="subTitle" idx="1"/>
          </p:nvPr>
        </p:nvSpPr>
        <p:spPr>
          <a:xfrm>
            <a:off x="5389799" y="1637267"/>
            <a:ext cx="3034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b="1"/>
              <a:t>IMPACT</a:t>
            </a:r>
          </a:p>
        </p:txBody>
      </p:sp>
      <p:sp>
        <p:nvSpPr>
          <p:cNvPr id="1352" name="Google Shape;1352;p68"/>
          <p:cNvSpPr txBox="1">
            <a:spLocks noGrp="1"/>
          </p:cNvSpPr>
          <p:nvPr>
            <p:ph type="body" idx="2"/>
          </p:nvPr>
        </p:nvSpPr>
        <p:spPr>
          <a:xfrm>
            <a:off x="5389797" y="2045150"/>
            <a:ext cx="3022037" cy="1454505"/>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US" sz="1400" b="1"/>
              <a:t>Centralized</a:t>
            </a:r>
            <a:r>
              <a:rPr lang="en-US" sz="1400"/>
              <a:t> data system</a:t>
            </a:r>
          </a:p>
          <a:p>
            <a:pPr marL="457200" lvl="0" indent="-304800" algn="l" rtl="0">
              <a:lnSpc>
                <a:spcPct val="150000"/>
              </a:lnSpc>
              <a:spcBef>
                <a:spcPts val="0"/>
              </a:spcBef>
              <a:spcAft>
                <a:spcPts val="0"/>
              </a:spcAft>
              <a:buSzPts val="1200"/>
              <a:buChar char="✦"/>
            </a:pPr>
            <a:r>
              <a:rPr lang="en-US" sz="1400" b="1"/>
              <a:t>Graphical analysis</a:t>
            </a:r>
          </a:p>
          <a:p>
            <a:pPr marL="457200" lvl="0" indent="-304800" algn="l" rtl="0">
              <a:lnSpc>
                <a:spcPct val="150000"/>
              </a:lnSpc>
              <a:spcBef>
                <a:spcPts val="0"/>
              </a:spcBef>
              <a:spcAft>
                <a:spcPts val="0"/>
              </a:spcAft>
              <a:buSzPts val="1200"/>
              <a:buChar char="✦"/>
            </a:pPr>
            <a:r>
              <a:rPr lang="en-US" sz="1400" b="1"/>
              <a:t>All-in-one</a:t>
            </a:r>
            <a:r>
              <a:rPr lang="en-US" sz="1400"/>
              <a:t> custom solution </a:t>
            </a:r>
          </a:p>
          <a:p>
            <a:pPr marL="457200" lvl="0" indent="-304800" algn="l" rtl="0">
              <a:lnSpc>
                <a:spcPct val="150000"/>
              </a:lnSpc>
              <a:spcBef>
                <a:spcPts val="0"/>
              </a:spcBef>
              <a:spcAft>
                <a:spcPts val="0"/>
              </a:spcAft>
              <a:buSzPts val="1200"/>
              <a:buChar char="✦"/>
            </a:pPr>
            <a:r>
              <a:rPr lang="en-US" sz="1400" b="1"/>
              <a:t>User-friendly</a:t>
            </a:r>
            <a:r>
              <a:rPr lang="en-US" sz="1400"/>
              <a:t> interface</a:t>
            </a:r>
          </a:p>
          <a:p>
            <a:pPr marL="457200" lvl="0" indent="-304800" algn="l" rtl="0">
              <a:spcBef>
                <a:spcPts val="0"/>
              </a:spcBef>
              <a:spcAft>
                <a:spcPts val="0"/>
              </a:spcAft>
              <a:buSzPts val="1200"/>
              <a:buChar char="✦"/>
            </a:pPr>
            <a:endParaRPr/>
          </a:p>
        </p:txBody>
      </p:sp>
      <p:sp>
        <p:nvSpPr>
          <p:cNvPr id="1353" name="Google Shape;1353;p68"/>
          <p:cNvSpPr txBox="1">
            <a:spLocks noGrp="1"/>
          </p:cNvSpPr>
          <p:nvPr>
            <p:ph type="subTitle" idx="3"/>
          </p:nvPr>
        </p:nvSpPr>
        <p:spPr>
          <a:xfrm>
            <a:off x="720000" y="1637267"/>
            <a:ext cx="3034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b="1"/>
              <a:t>CHALLENGES</a:t>
            </a:r>
          </a:p>
        </p:txBody>
      </p:sp>
      <p:sp>
        <p:nvSpPr>
          <p:cNvPr id="1354" name="Google Shape;1354;p68"/>
          <p:cNvSpPr txBox="1">
            <a:spLocks noGrp="1"/>
          </p:cNvSpPr>
          <p:nvPr>
            <p:ph type="body" idx="4"/>
          </p:nvPr>
        </p:nvSpPr>
        <p:spPr>
          <a:xfrm>
            <a:off x="720000" y="2119967"/>
            <a:ext cx="3034200" cy="1454505"/>
          </a:xfrm>
          <a:prstGeom prst="rect">
            <a:avLst/>
          </a:prstGeom>
        </p:spPr>
        <p:txBody>
          <a:bodyPr spcFirstLastPara="1" wrap="square" lIns="91425" tIns="91425" rIns="91425" bIns="91425" anchor="t" anchorCtr="0">
            <a:noAutofit/>
          </a:bodyPr>
          <a:lstStyle/>
          <a:p>
            <a:r>
              <a:rPr lang="en-US" sz="1400" b="1"/>
              <a:t>Consolidating</a:t>
            </a:r>
            <a:r>
              <a:rPr lang="en-US" sz="1400"/>
              <a:t> massive amounts of experiment data</a:t>
            </a:r>
          </a:p>
          <a:p>
            <a:r>
              <a:rPr lang="en-US" sz="1400" b="1"/>
              <a:t>Tedious and slow</a:t>
            </a:r>
            <a:r>
              <a:rPr lang="en-US" sz="1400"/>
              <a:t> workflow</a:t>
            </a:r>
          </a:p>
          <a:p>
            <a:r>
              <a:rPr lang="en-US" sz="1400" b="1"/>
              <a:t>Weak foundation</a:t>
            </a:r>
            <a:r>
              <a:rPr lang="en-US" sz="1400"/>
              <a:t> for future development</a:t>
            </a:r>
          </a:p>
          <a:p>
            <a:endParaRPr lang="en-US" sz="1400"/>
          </a:p>
        </p:txBody>
      </p:sp>
      <p:grpSp>
        <p:nvGrpSpPr>
          <p:cNvPr id="5" name="Group 4">
            <a:extLst>
              <a:ext uri="{FF2B5EF4-FFF2-40B4-BE49-F238E27FC236}">
                <a16:creationId xmlns:a16="http://schemas.microsoft.com/office/drawing/2014/main" id="{F085F980-0CD4-0C85-9F8A-A3E0FB0DE9BE}"/>
              </a:ext>
            </a:extLst>
          </p:cNvPr>
          <p:cNvGrpSpPr/>
          <p:nvPr/>
        </p:nvGrpSpPr>
        <p:grpSpPr>
          <a:xfrm>
            <a:off x="4330570" y="1657461"/>
            <a:ext cx="482859" cy="1828578"/>
            <a:chOff x="4330569" y="1848264"/>
            <a:chExt cx="482859" cy="1828578"/>
          </a:xfrm>
        </p:grpSpPr>
        <p:sp>
          <p:nvSpPr>
            <p:cNvPr id="2" name="Google Shape;1183;p59">
              <a:extLst>
                <a:ext uri="{FF2B5EF4-FFF2-40B4-BE49-F238E27FC236}">
                  <a16:creationId xmlns:a16="http://schemas.microsoft.com/office/drawing/2014/main" id="{E1FCD68D-BB9B-3E4C-76F0-835F3B242A0E}"/>
                </a:ext>
              </a:extLst>
            </p:cNvPr>
            <p:cNvSpPr/>
            <p:nvPr/>
          </p:nvSpPr>
          <p:spPr>
            <a:xfrm>
              <a:off x="4330571" y="1848264"/>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3;p59">
              <a:extLst>
                <a:ext uri="{FF2B5EF4-FFF2-40B4-BE49-F238E27FC236}">
                  <a16:creationId xmlns:a16="http://schemas.microsoft.com/office/drawing/2014/main" id="{7B474ACE-63E9-0067-1A64-EDFEC0A15993}"/>
                </a:ext>
              </a:extLst>
            </p:cNvPr>
            <p:cNvSpPr/>
            <p:nvPr/>
          </p:nvSpPr>
          <p:spPr>
            <a:xfrm>
              <a:off x="4330570" y="2521205"/>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3;p59">
              <a:extLst>
                <a:ext uri="{FF2B5EF4-FFF2-40B4-BE49-F238E27FC236}">
                  <a16:creationId xmlns:a16="http://schemas.microsoft.com/office/drawing/2014/main" id="{B1593FFD-AC94-0650-2CA7-F68F2E74462E}"/>
                </a:ext>
              </a:extLst>
            </p:cNvPr>
            <p:cNvSpPr/>
            <p:nvPr/>
          </p:nvSpPr>
          <p:spPr>
            <a:xfrm>
              <a:off x="4330569" y="3194146"/>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52A88A37-DABA-F437-87E2-23004547CB1C}"/>
              </a:ext>
            </a:extLst>
          </p:cNvPr>
          <p:cNvSpPr txBox="1"/>
          <p:nvPr/>
        </p:nvSpPr>
        <p:spPr>
          <a:xfrm>
            <a:off x="8381317" y="4718203"/>
            <a:ext cx="564578"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91"/>
          <p:cNvSpPr txBox="1">
            <a:spLocks noGrp="1"/>
          </p:cNvSpPr>
          <p:nvPr>
            <p:ph type="ctrTitle"/>
          </p:nvPr>
        </p:nvSpPr>
        <p:spPr>
          <a:xfrm>
            <a:off x="720050" y="1806440"/>
            <a:ext cx="4284000" cy="7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1945" name="Google Shape;1945;p91"/>
          <p:cNvSpPr txBox="1">
            <a:spLocks noGrp="1"/>
          </p:cNvSpPr>
          <p:nvPr>
            <p:ph type="subTitle" idx="1"/>
          </p:nvPr>
        </p:nvSpPr>
        <p:spPr>
          <a:xfrm>
            <a:off x="763100" y="2567140"/>
            <a:ext cx="4284000" cy="480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CA" sz="1600"/>
              <a:t>Questions?</a:t>
            </a:r>
          </a:p>
        </p:txBody>
      </p:sp>
      <p:grpSp>
        <p:nvGrpSpPr>
          <p:cNvPr id="1965" name="Google Shape;1965;p91"/>
          <p:cNvGrpSpPr/>
          <p:nvPr/>
        </p:nvGrpSpPr>
        <p:grpSpPr>
          <a:xfrm flipH="1">
            <a:off x="6312858" y="1838138"/>
            <a:ext cx="1489617" cy="1086469"/>
            <a:chOff x="3990050" y="2318200"/>
            <a:chExt cx="876400" cy="639250"/>
          </a:xfrm>
        </p:grpSpPr>
        <p:sp>
          <p:nvSpPr>
            <p:cNvPr id="1966" name="Google Shape;1966;p91"/>
            <p:cNvSpPr/>
            <p:nvPr/>
          </p:nvSpPr>
          <p:spPr>
            <a:xfrm>
              <a:off x="3990050" y="2318200"/>
              <a:ext cx="876400" cy="639250"/>
            </a:xfrm>
            <a:custGeom>
              <a:avLst/>
              <a:gdLst/>
              <a:ahLst/>
              <a:cxnLst/>
              <a:rect l="l" t="t" r="r" b="b"/>
              <a:pathLst>
                <a:path w="35056" h="25570"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gradFill>
              <a:gsLst>
                <a:gs pos="0">
                  <a:schemeClr val="accent2"/>
                </a:gs>
                <a:gs pos="20000">
                  <a:schemeClr val="lt1"/>
                </a:gs>
                <a:gs pos="50000">
                  <a:schemeClr val="dk2"/>
                </a:gs>
                <a:gs pos="7700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1"/>
            <p:cNvSpPr/>
            <p:nvPr/>
          </p:nvSpPr>
          <p:spPr>
            <a:xfrm>
              <a:off x="3990050" y="2318200"/>
              <a:ext cx="876400" cy="639250"/>
            </a:xfrm>
            <a:custGeom>
              <a:avLst/>
              <a:gdLst/>
              <a:ahLst/>
              <a:cxnLst/>
              <a:rect l="l" t="t" r="r" b="b"/>
              <a:pathLst>
                <a:path w="35056" h="25570" fill="none" extrusionOk="0">
                  <a:moveTo>
                    <a:pt x="35055" y="12786"/>
                  </a:moveTo>
                  <a:cubicBezTo>
                    <a:pt x="35055" y="16176"/>
                    <a:pt x="33209" y="19428"/>
                    <a:pt x="29921" y="21825"/>
                  </a:cubicBezTo>
                  <a:cubicBezTo>
                    <a:pt x="26634" y="24222"/>
                    <a:pt x="22177" y="25570"/>
                    <a:pt x="17529" y="25570"/>
                  </a:cubicBezTo>
                  <a:cubicBezTo>
                    <a:pt x="12880" y="25570"/>
                    <a:pt x="8422" y="24222"/>
                    <a:pt x="5135" y="21825"/>
                  </a:cubicBezTo>
                  <a:cubicBezTo>
                    <a:pt x="1848" y="19428"/>
                    <a:pt x="1" y="16176"/>
                    <a:pt x="1" y="12786"/>
                  </a:cubicBezTo>
                  <a:cubicBezTo>
                    <a:pt x="1" y="9394"/>
                    <a:pt x="1848" y="6143"/>
                    <a:pt x="5135" y="3745"/>
                  </a:cubicBezTo>
                  <a:cubicBezTo>
                    <a:pt x="8422" y="1348"/>
                    <a:pt x="12880" y="0"/>
                    <a:pt x="17529" y="0"/>
                  </a:cubicBezTo>
                  <a:cubicBezTo>
                    <a:pt x="22177" y="0"/>
                    <a:pt x="26634" y="1348"/>
                    <a:pt x="29921" y="3745"/>
                  </a:cubicBezTo>
                  <a:cubicBezTo>
                    <a:pt x="33209" y="6143"/>
                    <a:pt x="35055" y="9394"/>
                    <a:pt x="3505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1"/>
            <p:cNvSpPr/>
            <p:nvPr/>
          </p:nvSpPr>
          <p:spPr>
            <a:xfrm>
              <a:off x="4192675" y="2318200"/>
              <a:ext cx="471150" cy="639250"/>
            </a:xfrm>
            <a:custGeom>
              <a:avLst/>
              <a:gdLst/>
              <a:ahLst/>
              <a:cxnLst/>
              <a:rect l="l" t="t" r="r" b="b"/>
              <a:pathLst>
                <a:path w="18846" h="25570" fill="none" extrusionOk="0">
                  <a:moveTo>
                    <a:pt x="18845" y="12786"/>
                  </a:moveTo>
                  <a:cubicBezTo>
                    <a:pt x="18845" y="16176"/>
                    <a:pt x="17853" y="19428"/>
                    <a:pt x="16086" y="21825"/>
                  </a:cubicBezTo>
                  <a:cubicBezTo>
                    <a:pt x="14318" y="24222"/>
                    <a:pt x="11922" y="25570"/>
                    <a:pt x="9424" y="25570"/>
                  </a:cubicBezTo>
                  <a:cubicBezTo>
                    <a:pt x="6924" y="25570"/>
                    <a:pt x="4528" y="24222"/>
                    <a:pt x="2762" y="21825"/>
                  </a:cubicBezTo>
                  <a:cubicBezTo>
                    <a:pt x="994" y="19428"/>
                    <a:pt x="1" y="16176"/>
                    <a:pt x="1" y="12786"/>
                  </a:cubicBezTo>
                  <a:cubicBezTo>
                    <a:pt x="1" y="9394"/>
                    <a:pt x="994" y="6143"/>
                    <a:pt x="2762" y="3745"/>
                  </a:cubicBezTo>
                  <a:cubicBezTo>
                    <a:pt x="4528" y="1348"/>
                    <a:pt x="6924" y="0"/>
                    <a:pt x="9424" y="0"/>
                  </a:cubicBezTo>
                  <a:cubicBezTo>
                    <a:pt x="11922" y="0"/>
                    <a:pt x="14318" y="1348"/>
                    <a:pt x="16086" y="3745"/>
                  </a:cubicBezTo>
                  <a:cubicBezTo>
                    <a:pt x="17853" y="6143"/>
                    <a:pt x="18845" y="9394"/>
                    <a:pt x="18845" y="12786"/>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1"/>
            <p:cNvSpPr/>
            <p:nvPr/>
          </p:nvSpPr>
          <p:spPr>
            <a:xfrm>
              <a:off x="3990050" y="2637825"/>
              <a:ext cx="876400" cy="25"/>
            </a:xfrm>
            <a:custGeom>
              <a:avLst/>
              <a:gdLst/>
              <a:ahLst/>
              <a:cxnLst/>
              <a:rect l="l" t="t" r="r" b="b"/>
              <a:pathLst>
                <a:path w="35056" h="1" fill="none" extrusionOk="0">
                  <a:moveTo>
                    <a:pt x="35055" y="1"/>
                  </a:moveTo>
                  <a:lnTo>
                    <a:pt x="1" y="1"/>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1"/>
            <p:cNvSpPr/>
            <p:nvPr/>
          </p:nvSpPr>
          <p:spPr>
            <a:xfrm>
              <a:off x="4428250" y="2318200"/>
              <a:ext cx="25" cy="639250"/>
            </a:xfrm>
            <a:custGeom>
              <a:avLst/>
              <a:gdLst/>
              <a:ahLst/>
              <a:cxnLst/>
              <a:rect l="l" t="t" r="r" b="b"/>
              <a:pathLst>
                <a:path w="1" h="25570" fill="none" extrusionOk="0">
                  <a:moveTo>
                    <a:pt x="1" y="25570"/>
                  </a:moveTo>
                  <a:lnTo>
                    <a:pt x="1" y="0"/>
                  </a:lnTo>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DE8A7156-BB95-7D15-0701-B68298AC011F}"/>
              </a:ext>
            </a:extLst>
          </p:cNvPr>
          <p:cNvSpPr/>
          <p:nvPr/>
        </p:nvSpPr>
        <p:spPr>
          <a:xfrm>
            <a:off x="716280" y="3398515"/>
            <a:ext cx="3855720" cy="48006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F591E2-2C07-64B0-F25A-4FFE35E446FE}"/>
              </a:ext>
            </a:extLst>
          </p:cNvPr>
          <p:cNvSpPr txBox="1"/>
          <p:nvPr/>
        </p:nvSpPr>
        <p:spPr>
          <a:xfrm>
            <a:off x="8416242" y="4718203"/>
            <a:ext cx="529312"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21/21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1EC996-4180-DF09-1267-190D6E8D7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0"/>
            <a:ext cx="23606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6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974"/>
        <p:cNvGrpSpPr/>
        <p:nvPr/>
      </p:nvGrpSpPr>
      <p:grpSpPr>
        <a:xfrm>
          <a:off x="0" y="0"/>
          <a:ext cx="0" cy="0"/>
          <a:chOff x="0" y="0"/>
          <a:chExt cx="0" cy="0"/>
        </a:xfrm>
      </p:grpSpPr>
      <p:sp>
        <p:nvSpPr>
          <p:cNvPr id="1975" name="Google Shape;1975;p92"/>
          <p:cNvSpPr txBox="1">
            <a:spLocks noGrp="1"/>
          </p:cNvSpPr>
          <p:nvPr>
            <p:ph type="body" idx="1"/>
          </p:nvPr>
        </p:nvSpPr>
        <p:spPr>
          <a:xfrm>
            <a:off x="720000" y="1152475"/>
            <a:ext cx="7704000" cy="69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Here’s an assortment of alternative resources whose style fits the one of this template:</a:t>
            </a:r>
            <a:endParaRPr/>
          </a:p>
          <a:p>
            <a:pPr marL="457200" lvl="0" indent="-304800" algn="ctr" rtl="0">
              <a:lnSpc>
                <a:spcPct val="166000"/>
              </a:lnSpc>
              <a:spcBef>
                <a:spcPts val="800"/>
              </a:spcBef>
              <a:spcAft>
                <a:spcPts val="0"/>
              </a:spcAft>
              <a:buSzPts val="1200"/>
              <a:buChar char="✦"/>
            </a:pPr>
            <a:r>
              <a:rPr lang="en">
                <a:solidFill>
                  <a:schemeClr val="hlink"/>
                </a:solidFill>
                <a:uFill>
                  <a:noFill/>
                </a:uFill>
                <a:hlinkClick r:id="rId3"/>
              </a:rPr>
              <a:t>Gradient black friday vertical flyer template</a:t>
            </a:r>
            <a:endParaRPr/>
          </a:p>
        </p:txBody>
      </p:sp>
      <p:sp>
        <p:nvSpPr>
          <p:cNvPr id="1976" name="Google Shape;1976;p92"/>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ALTERNATIVE RESOURCES</a:t>
            </a:r>
            <a:endParaRPr/>
          </a:p>
        </p:txBody>
      </p:sp>
      <p:grpSp>
        <p:nvGrpSpPr>
          <p:cNvPr id="1977" name="Google Shape;1977;p92"/>
          <p:cNvGrpSpPr/>
          <p:nvPr/>
        </p:nvGrpSpPr>
        <p:grpSpPr>
          <a:xfrm>
            <a:off x="821978" y="2751150"/>
            <a:ext cx="1233068" cy="1232832"/>
            <a:chOff x="821937" y="2371814"/>
            <a:chExt cx="1292524" cy="1292277"/>
          </a:xfrm>
        </p:grpSpPr>
        <p:sp>
          <p:nvSpPr>
            <p:cNvPr id="1978" name="Google Shape;1978;p92"/>
            <p:cNvSpPr/>
            <p:nvPr/>
          </p:nvSpPr>
          <p:spPr>
            <a:xfrm>
              <a:off x="821937" y="2371814"/>
              <a:ext cx="76115" cy="75951"/>
            </a:xfrm>
            <a:custGeom>
              <a:avLst/>
              <a:gdLst/>
              <a:ahLst/>
              <a:cxnLst/>
              <a:rect l="l" t="t" r="r" b="b"/>
              <a:pathLst>
                <a:path w="979" h="977" extrusionOk="0">
                  <a:moveTo>
                    <a:pt x="490" y="0"/>
                  </a:moveTo>
                  <a:cubicBezTo>
                    <a:pt x="220" y="0"/>
                    <a:pt x="1" y="219"/>
                    <a:pt x="1" y="488"/>
                  </a:cubicBezTo>
                  <a:cubicBezTo>
                    <a:pt x="1" y="757"/>
                    <a:pt x="220" y="976"/>
                    <a:pt x="490" y="976"/>
                  </a:cubicBezTo>
                  <a:cubicBezTo>
                    <a:pt x="759" y="976"/>
                    <a:pt x="978" y="757"/>
                    <a:pt x="978" y="488"/>
                  </a:cubicBezTo>
                  <a:cubicBezTo>
                    <a:pt x="978" y="219"/>
                    <a:pt x="759" y="0"/>
                    <a:pt x="490"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2"/>
            <p:cNvSpPr/>
            <p:nvPr/>
          </p:nvSpPr>
          <p:spPr>
            <a:xfrm>
              <a:off x="1227459" y="2371814"/>
              <a:ext cx="76037" cy="75950"/>
            </a:xfrm>
            <a:custGeom>
              <a:avLst/>
              <a:gdLst/>
              <a:ahLst/>
              <a:cxnLst/>
              <a:rect l="l" t="t" r="r" b="b"/>
              <a:pathLst>
                <a:path w="978" h="977" extrusionOk="0">
                  <a:moveTo>
                    <a:pt x="488" y="0"/>
                  </a:moveTo>
                  <a:cubicBezTo>
                    <a:pt x="220" y="0"/>
                    <a:pt x="0" y="219"/>
                    <a:pt x="0" y="488"/>
                  </a:cubicBezTo>
                  <a:cubicBezTo>
                    <a:pt x="0" y="757"/>
                    <a:pt x="220" y="976"/>
                    <a:pt x="488" y="976"/>
                  </a:cubicBezTo>
                  <a:cubicBezTo>
                    <a:pt x="759" y="976"/>
                    <a:pt x="978" y="757"/>
                    <a:pt x="978" y="488"/>
                  </a:cubicBezTo>
                  <a:cubicBezTo>
                    <a:pt x="978" y="219"/>
                    <a:pt x="759" y="0"/>
                    <a:pt x="488"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2"/>
            <p:cNvSpPr/>
            <p:nvPr/>
          </p:nvSpPr>
          <p:spPr>
            <a:xfrm>
              <a:off x="1632903" y="2371814"/>
              <a:ext cx="76037" cy="75950"/>
            </a:xfrm>
            <a:custGeom>
              <a:avLst/>
              <a:gdLst/>
              <a:ahLst/>
              <a:cxnLst/>
              <a:rect l="l" t="t" r="r" b="b"/>
              <a:pathLst>
                <a:path w="978" h="977" extrusionOk="0">
                  <a:moveTo>
                    <a:pt x="977" y="488"/>
                  </a:moveTo>
                  <a:cubicBezTo>
                    <a:pt x="977" y="219"/>
                    <a:pt x="758" y="0"/>
                    <a:pt x="489" y="0"/>
                  </a:cubicBezTo>
                  <a:cubicBezTo>
                    <a:pt x="220" y="0"/>
                    <a:pt x="1" y="219"/>
                    <a:pt x="1" y="488"/>
                  </a:cubicBezTo>
                  <a:cubicBezTo>
                    <a:pt x="1" y="757"/>
                    <a:pt x="220" y="976"/>
                    <a:pt x="489" y="976"/>
                  </a:cubicBezTo>
                  <a:cubicBezTo>
                    <a:pt x="758" y="976"/>
                    <a:pt x="977" y="757"/>
                    <a:pt x="977" y="488"/>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2"/>
            <p:cNvSpPr/>
            <p:nvPr/>
          </p:nvSpPr>
          <p:spPr>
            <a:xfrm>
              <a:off x="2038424" y="2371814"/>
              <a:ext cx="76037" cy="75950"/>
            </a:xfrm>
            <a:custGeom>
              <a:avLst/>
              <a:gdLst/>
              <a:ahLst/>
              <a:cxnLst/>
              <a:rect l="l" t="t" r="r" b="b"/>
              <a:pathLst>
                <a:path w="978" h="977" extrusionOk="0">
                  <a:moveTo>
                    <a:pt x="489" y="0"/>
                  </a:moveTo>
                  <a:cubicBezTo>
                    <a:pt x="220" y="0"/>
                    <a:pt x="1" y="219"/>
                    <a:pt x="1" y="488"/>
                  </a:cubicBezTo>
                  <a:cubicBezTo>
                    <a:pt x="1" y="757"/>
                    <a:pt x="220" y="976"/>
                    <a:pt x="489" y="976"/>
                  </a:cubicBezTo>
                  <a:cubicBezTo>
                    <a:pt x="758" y="976"/>
                    <a:pt x="977" y="757"/>
                    <a:pt x="977" y="488"/>
                  </a:cubicBezTo>
                  <a:cubicBezTo>
                    <a:pt x="977" y="219"/>
                    <a:pt x="758" y="0"/>
                    <a:pt x="489"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2"/>
            <p:cNvSpPr/>
            <p:nvPr/>
          </p:nvSpPr>
          <p:spPr>
            <a:xfrm>
              <a:off x="821937" y="2777205"/>
              <a:ext cx="76115" cy="76027"/>
            </a:xfrm>
            <a:custGeom>
              <a:avLst/>
              <a:gdLst/>
              <a:ahLst/>
              <a:cxnLst/>
              <a:rect l="l" t="t" r="r" b="b"/>
              <a:pathLst>
                <a:path w="979" h="978" extrusionOk="0">
                  <a:moveTo>
                    <a:pt x="490" y="1"/>
                  </a:moveTo>
                  <a:cubicBezTo>
                    <a:pt x="220" y="1"/>
                    <a:pt x="1" y="220"/>
                    <a:pt x="1" y="489"/>
                  </a:cubicBezTo>
                  <a:cubicBezTo>
                    <a:pt x="1" y="758"/>
                    <a:pt x="220" y="977"/>
                    <a:pt x="490" y="977"/>
                  </a:cubicBezTo>
                  <a:cubicBezTo>
                    <a:pt x="759" y="977"/>
                    <a:pt x="978" y="758"/>
                    <a:pt x="978" y="489"/>
                  </a:cubicBezTo>
                  <a:cubicBezTo>
                    <a:pt x="978" y="220"/>
                    <a:pt x="759" y="1"/>
                    <a:pt x="490"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2"/>
            <p:cNvSpPr/>
            <p:nvPr/>
          </p:nvSpPr>
          <p:spPr>
            <a:xfrm>
              <a:off x="1227459" y="2777205"/>
              <a:ext cx="76037" cy="76027"/>
            </a:xfrm>
            <a:custGeom>
              <a:avLst/>
              <a:gdLst/>
              <a:ahLst/>
              <a:cxnLst/>
              <a:rect l="l" t="t" r="r" b="b"/>
              <a:pathLst>
                <a:path w="978" h="978" extrusionOk="0">
                  <a:moveTo>
                    <a:pt x="488" y="1"/>
                  </a:moveTo>
                  <a:cubicBezTo>
                    <a:pt x="220" y="1"/>
                    <a:pt x="0" y="220"/>
                    <a:pt x="0" y="489"/>
                  </a:cubicBezTo>
                  <a:cubicBezTo>
                    <a:pt x="0" y="758"/>
                    <a:pt x="220" y="977"/>
                    <a:pt x="488" y="977"/>
                  </a:cubicBezTo>
                  <a:cubicBezTo>
                    <a:pt x="759" y="977"/>
                    <a:pt x="978" y="758"/>
                    <a:pt x="978" y="489"/>
                  </a:cubicBezTo>
                  <a:cubicBezTo>
                    <a:pt x="978" y="220"/>
                    <a:pt x="759" y="1"/>
                    <a:pt x="488"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2"/>
            <p:cNvSpPr/>
            <p:nvPr/>
          </p:nvSpPr>
          <p:spPr>
            <a:xfrm>
              <a:off x="1632903" y="2777205"/>
              <a:ext cx="76037" cy="76027"/>
            </a:xfrm>
            <a:custGeom>
              <a:avLst/>
              <a:gdLst/>
              <a:ahLst/>
              <a:cxnLst/>
              <a:rect l="l" t="t" r="r" b="b"/>
              <a:pathLst>
                <a:path w="978" h="978" extrusionOk="0">
                  <a:moveTo>
                    <a:pt x="977" y="489"/>
                  </a:moveTo>
                  <a:cubicBezTo>
                    <a:pt x="977" y="220"/>
                    <a:pt x="758" y="1"/>
                    <a:pt x="489" y="1"/>
                  </a:cubicBezTo>
                  <a:cubicBezTo>
                    <a:pt x="220" y="1"/>
                    <a:pt x="1" y="220"/>
                    <a:pt x="1" y="489"/>
                  </a:cubicBezTo>
                  <a:cubicBezTo>
                    <a:pt x="1" y="758"/>
                    <a:pt x="220" y="977"/>
                    <a:pt x="489" y="977"/>
                  </a:cubicBezTo>
                  <a:cubicBezTo>
                    <a:pt x="758" y="977"/>
                    <a:pt x="977" y="758"/>
                    <a:pt x="977" y="489"/>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2"/>
            <p:cNvSpPr/>
            <p:nvPr/>
          </p:nvSpPr>
          <p:spPr>
            <a:xfrm>
              <a:off x="2038424" y="2777205"/>
              <a:ext cx="76037" cy="76027"/>
            </a:xfrm>
            <a:custGeom>
              <a:avLst/>
              <a:gdLst/>
              <a:ahLst/>
              <a:cxnLst/>
              <a:rect l="l" t="t" r="r" b="b"/>
              <a:pathLst>
                <a:path w="978" h="978" extrusionOk="0">
                  <a:moveTo>
                    <a:pt x="489" y="1"/>
                  </a:moveTo>
                  <a:cubicBezTo>
                    <a:pt x="220" y="1"/>
                    <a:pt x="1" y="220"/>
                    <a:pt x="1" y="489"/>
                  </a:cubicBezTo>
                  <a:cubicBezTo>
                    <a:pt x="1" y="758"/>
                    <a:pt x="220" y="977"/>
                    <a:pt x="489" y="977"/>
                  </a:cubicBezTo>
                  <a:cubicBezTo>
                    <a:pt x="758" y="977"/>
                    <a:pt x="977" y="758"/>
                    <a:pt x="977" y="489"/>
                  </a:cubicBezTo>
                  <a:cubicBezTo>
                    <a:pt x="977" y="220"/>
                    <a:pt x="758" y="1"/>
                    <a:pt x="489"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2"/>
            <p:cNvSpPr/>
            <p:nvPr/>
          </p:nvSpPr>
          <p:spPr>
            <a:xfrm>
              <a:off x="821937" y="3182673"/>
              <a:ext cx="76115" cy="75950"/>
            </a:xfrm>
            <a:custGeom>
              <a:avLst/>
              <a:gdLst/>
              <a:ahLst/>
              <a:cxnLst/>
              <a:rect l="l" t="t" r="r" b="b"/>
              <a:pathLst>
                <a:path w="979" h="977" extrusionOk="0">
                  <a:moveTo>
                    <a:pt x="490" y="0"/>
                  </a:moveTo>
                  <a:cubicBezTo>
                    <a:pt x="220" y="0"/>
                    <a:pt x="1" y="220"/>
                    <a:pt x="1" y="489"/>
                  </a:cubicBezTo>
                  <a:cubicBezTo>
                    <a:pt x="1" y="758"/>
                    <a:pt x="220" y="977"/>
                    <a:pt x="490" y="977"/>
                  </a:cubicBezTo>
                  <a:cubicBezTo>
                    <a:pt x="759" y="977"/>
                    <a:pt x="978" y="758"/>
                    <a:pt x="978" y="489"/>
                  </a:cubicBezTo>
                  <a:cubicBezTo>
                    <a:pt x="978" y="220"/>
                    <a:pt x="759" y="0"/>
                    <a:pt x="490"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2"/>
            <p:cNvSpPr/>
            <p:nvPr/>
          </p:nvSpPr>
          <p:spPr>
            <a:xfrm>
              <a:off x="1227459" y="3182673"/>
              <a:ext cx="76037" cy="75950"/>
            </a:xfrm>
            <a:custGeom>
              <a:avLst/>
              <a:gdLst/>
              <a:ahLst/>
              <a:cxnLst/>
              <a:rect l="l" t="t" r="r" b="b"/>
              <a:pathLst>
                <a:path w="978" h="977" extrusionOk="0">
                  <a:moveTo>
                    <a:pt x="488" y="0"/>
                  </a:moveTo>
                  <a:cubicBezTo>
                    <a:pt x="220" y="0"/>
                    <a:pt x="0" y="220"/>
                    <a:pt x="0" y="489"/>
                  </a:cubicBezTo>
                  <a:cubicBezTo>
                    <a:pt x="0" y="758"/>
                    <a:pt x="220" y="977"/>
                    <a:pt x="488" y="977"/>
                  </a:cubicBezTo>
                  <a:cubicBezTo>
                    <a:pt x="759" y="977"/>
                    <a:pt x="978" y="758"/>
                    <a:pt x="978" y="489"/>
                  </a:cubicBezTo>
                  <a:cubicBezTo>
                    <a:pt x="978" y="220"/>
                    <a:pt x="759" y="0"/>
                    <a:pt x="488"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2"/>
            <p:cNvSpPr/>
            <p:nvPr/>
          </p:nvSpPr>
          <p:spPr>
            <a:xfrm>
              <a:off x="1632903" y="3182673"/>
              <a:ext cx="76037" cy="75950"/>
            </a:xfrm>
            <a:custGeom>
              <a:avLst/>
              <a:gdLst/>
              <a:ahLst/>
              <a:cxnLst/>
              <a:rect l="l" t="t" r="r" b="b"/>
              <a:pathLst>
                <a:path w="978" h="977" extrusionOk="0">
                  <a:moveTo>
                    <a:pt x="977" y="489"/>
                  </a:moveTo>
                  <a:cubicBezTo>
                    <a:pt x="977" y="220"/>
                    <a:pt x="758" y="0"/>
                    <a:pt x="489" y="0"/>
                  </a:cubicBezTo>
                  <a:cubicBezTo>
                    <a:pt x="220" y="0"/>
                    <a:pt x="1" y="220"/>
                    <a:pt x="1" y="489"/>
                  </a:cubicBezTo>
                  <a:cubicBezTo>
                    <a:pt x="1" y="758"/>
                    <a:pt x="220" y="977"/>
                    <a:pt x="489" y="977"/>
                  </a:cubicBezTo>
                  <a:cubicBezTo>
                    <a:pt x="758" y="977"/>
                    <a:pt x="977" y="758"/>
                    <a:pt x="977" y="489"/>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2"/>
            <p:cNvSpPr/>
            <p:nvPr/>
          </p:nvSpPr>
          <p:spPr>
            <a:xfrm>
              <a:off x="2038424" y="3182673"/>
              <a:ext cx="76037" cy="75950"/>
            </a:xfrm>
            <a:custGeom>
              <a:avLst/>
              <a:gdLst/>
              <a:ahLst/>
              <a:cxnLst/>
              <a:rect l="l" t="t" r="r" b="b"/>
              <a:pathLst>
                <a:path w="978" h="977" extrusionOk="0">
                  <a:moveTo>
                    <a:pt x="489" y="0"/>
                  </a:moveTo>
                  <a:cubicBezTo>
                    <a:pt x="220" y="0"/>
                    <a:pt x="1" y="220"/>
                    <a:pt x="1" y="489"/>
                  </a:cubicBezTo>
                  <a:cubicBezTo>
                    <a:pt x="1" y="758"/>
                    <a:pt x="220" y="977"/>
                    <a:pt x="489" y="977"/>
                  </a:cubicBezTo>
                  <a:cubicBezTo>
                    <a:pt x="758" y="977"/>
                    <a:pt x="977" y="758"/>
                    <a:pt x="977" y="489"/>
                  </a:cubicBezTo>
                  <a:cubicBezTo>
                    <a:pt x="977" y="220"/>
                    <a:pt x="758" y="0"/>
                    <a:pt x="489" y="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2"/>
            <p:cNvSpPr/>
            <p:nvPr/>
          </p:nvSpPr>
          <p:spPr>
            <a:xfrm>
              <a:off x="821937" y="3587986"/>
              <a:ext cx="76115" cy="76105"/>
            </a:xfrm>
            <a:custGeom>
              <a:avLst/>
              <a:gdLst/>
              <a:ahLst/>
              <a:cxnLst/>
              <a:rect l="l" t="t" r="r" b="b"/>
              <a:pathLst>
                <a:path w="979" h="979" extrusionOk="0">
                  <a:moveTo>
                    <a:pt x="490" y="1"/>
                  </a:moveTo>
                  <a:cubicBezTo>
                    <a:pt x="220" y="1"/>
                    <a:pt x="1" y="220"/>
                    <a:pt x="1" y="490"/>
                  </a:cubicBezTo>
                  <a:cubicBezTo>
                    <a:pt x="1" y="759"/>
                    <a:pt x="220" y="979"/>
                    <a:pt x="490" y="979"/>
                  </a:cubicBezTo>
                  <a:cubicBezTo>
                    <a:pt x="759" y="979"/>
                    <a:pt x="978" y="759"/>
                    <a:pt x="978" y="490"/>
                  </a:cubicBezTo>
                  <a:cubicBezTo>
                    <a:pt x="978" y="220"/>
                    <a:pt x="759" y="1"/>
                    <a:pt x="490"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2"/>
            <p:cNvSpPr/>
            <p:nvPr/>
          </p:nvSpPr>
          <p:spPr>
            <a:xfrm>
              <a:off x="1227459" y="3587986"/>
              <a:ext cx="76037" cy="76105"/>
            </a:xfrm>
            <a:custGeom>
              <a:avLst/>
              <a:gdLst/>
              <a:ahLst/>
              <a:cxnLst/>
              <a:rect l="l" t="t" r="r" b="b"/>
              <a:pathLst>
                <a:path w="978" h="979" extrusionOk="0">
                  <a:moveTo>
                    <a:pt x="488" y="1"/>
                  </a:moveTo>
                  <a:cubicBezTo>
                    <a:pt x="220" y="1"/>
                    <a:pt x="0" y="220"/>
                    <a:pt x="0" y="490"/>
                  </a:cubicBezTo>
                  <a:cubicBezTo>
                    <a:pt x="0" y="759"/>
                    <a:pt x="220" y="979"/>
                    <a:pt x="488" y="979"/>
                  </a:cubicBezTo>
                  <a:cubicBezTo>
                    <a:pt x="759" y="979"/>
                    <a:pt x="978" y="759"/>
                    <a:pt x="978" y="490"/>
                  </a:cubicBezTo>
                  <a:cubicBezTo>
                    <a:pt x="978" y="220"/>
                    <a:pt x="759" y="1"/>
                    <a:pt x="488"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2"/>
            <p:cNvSpPr/>
            <p:nvPr/>
          </p:nvSpPr>
          <p:spPr>
            <a:xfrm>
              <a:off x="1632903" y="3587986"/>
              <a:ext cx="76037" cy="76105"/>
            </a:xfrm>
            <a:custGeom>
              <a:avLst/>
              <a:gdLst/>
              <a:ahLst/>
              <a:cxnLst/>
              <a:rect l="l" t="t" r="r" b="b"/>
              <a:pathLst>
                <a:path w="978" h="979" extrusionOk="0">
                  <a:moveTo>
                    <a:pt x="977" y="490"/>
                  </a:moveTo>
                  <a:cubicBezTo>
                    <a:pt x="977" y="220"/>
                    <a:pt x="758" y="1"/>
                    <a:pt x="489" y="1"/>
                  </a:cubicBezTo>
                  <a:cubicBezTo>
                    <a:pt x="220" y="1"/>
                    <a:pt x="1" y="220"/>
                    <a:pt x="1" y="490"/>
                  </a:cubicBezTo>
                  <a:cubicBezTo>
                    <a:pt x="1" y="759"/>
                    <a:pt x="220" y="979"/>
                    <a:pt x="489" y="979"/>
                  </a:cubicBezTo>
                  <a:cubicBezTo>
                    <a:pt x="758" y="979"/>
                    <a:pt x="977" y="759"/>
                    <a:pt x="977" y="490"/>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2"/>
            <p:cNvSpPr/>
            <p:nvPr/>
          </p:nvSpPr>
          <p:spPr>
            <a:xfrm>
              <a:off x="2038424" y="3587986"/>
              <a:ext cx="76037" cy="76105"/>
            </a:xfrm>
            <a:custGeom>
              <a:avLst/>
              <a:gdLst/>
              <a:ahLst/>
              <a:cxnLst/>
              <a:rect l="l" t="t" r="r" b="b"/>
              <a:pathLst>
                <a:path w="978" h="979" extrusionOk="0">
                  <a:moveTo>
                    <a:pt x="489" y="1"/>
                  </a:moveTo>
                  <a:cubicBezTo>
                    <a:pt x="220" y="1"/>
                    <a:pt x="1" y="220"/>
                    <a:pt x="1" y="490"/>
                  </a:cubicBezTo>
                  <a:cubicBezTo>
                    <a:pt x="1" y="759"/>
                    <a:pt x="220" y="979"/>
                    <a:pt x="489" y="979"/>
                  </a:cubicBezTo>
                  <a:cubicBezTo>
                    <a:pt x="758" y="979"/>
                    <a:pt x="977" y="759"/>
                    <a:pt x="977" y="490"/>
                  </a:cubicBezTo>
                  <a:cubicBezTo>
                    <a:pt x="977" y="220"/>
                    <a:pt x="758" y="1"/>
                    <a:pt x="489" y="1"/>
                  </a:cubicBezTo>
                  <a:close/>
                </a:path>
              </a:pathLst>
            </a:custGeom>
            <a:gradFill>
              <a:gsLst>
                <a:gs pos="0">
                  <a:schemeClr val="lt1"/>
                </a:gs>
                <a:gs pos="13000">
                  <a:schemeClr val="dk2"/>
                </a:gs>
                <a:gs pos="64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92"/>
          <p:cNvSpPr/>
          <p:nvPr/>
        </p:nvSpPr>
        <p:spPr>
          <a:xfrm>
            <a:off x="4028048" y="2684344"/>
            <a:ext cx="1366332" cy="1366445"/>
          </a:xfrm>
          <a:custGeom>
            <a:avLst/>
            <a:gdLst/>
            <a:ahLst/>
            <a:cxnLst/>
            <a:rect l="l" t="t" r="r" b="b"/>
            <a:pathLst>
              <a:path w="24105" h="24107" extrusionOk="0">
                <a:moveTo>
                  <a:pt x="24105" y="12011"/>
                </a:moveTo>
                <a:lnTo>
                  <a:pt x="12485" y="12011"/>
                </a:lnTo>
                <a:lnTo>
                  <a:pt x="23882" y="9743"/>
                </a:lnTo>
                <a:lnTo>
                  <a:pt x="23865" y="9661"/>
                </a:lnTo>
                <a:lnTo>
                  <a:pt x="12467" y="11928"/>
                </a:lnTo>
                <a:lnTo>
                  <a:pt x="23204" y="7480"/>
                </a:lnTo>
                <a:lnTo>
                  <a:pt x="23172" y="7402"/>
                </a:lnTo>
                <a:lnTo>
                  <a:pt x="12435" y="11849"/>
                </a:lnTo>
                <a:lnTo>
                  <a:pt x="22097" y="5392"/>
                </a:lnTo>
                <a:lnTo>
                  <a:pt x="22050" y="5322"/>
                </a:lnTo>
                <a:lnTo>
                  <a:pt x="12388" y="11779"/>
                </a:lnTo>
                <a:lnTo>
                  <a:pt x="20605" y="3560"/>
                </a:lnTo>
                <a:lnTo>
                  <a:pt x="20545" y="3501"/>
                </a:lnTo>
                <a:lnTo>
                  <a:pt x="12328" y="11719"/>
                </a:lnTo>
                <a:lnTo>
                  <a:pt x="18784" y="2055"/>
                </a:lnTo>
                <a:lnTo>
                  <a:pt x="18713" y="2008"/>
                </a:lnTo>
                <a:lnTo>
                  <a:pt x="12256" y="11671"/>
                </a:lnTo>
                <a:lnTo>
                  <a:pt x="16705" y="935"/>
                </a:lnTo>
                <a:lnTo>
                  <a:pt x="16626" y="902"/>
                </a:lnTo>
                <a:lnTo>
                  <a:pt x="12179" y="11640"/>
                </a:lnTo>
                <a:lnTo>
                  <a:pt x="14445" y="240"/>
                </a:lnTo>
                <a:lnTo>
                  <a:pt x="14362" y="224"/>
                </a:lnTo>
                <a:lnTo>
                  <a:pt x="12095" y="11622"/>
                </a:lnTo>
                <a:lnTo>
                  <a:pt x="12095" y="1"/>
                </a:lnTo>
                <a:lnTo>
                  <a:pt x="12010" y="1"/>
                </a:lnTo>
                <a:lnTo>
                  <a:pt x="12010" y="11622"/>
                </a:lnTo>
                <a:lnTo>
                  <a:pt x="9743" y="224"/>
                </a:lnTo>
                <a:lnTo>
                  <a:pt x="9660" y="240"/>
                </a:lnTo>
                <a:lnTo>
                  <a:pt x="11926" y="11639"/>
                </a:lnTo>
                <a:lnTo>
                  <a:pt x="7479" y="902"/>
                </a:lnTo>
                <a:lnTo>
                  <a:pt x="7402" y="935"/>
                </a:lnTo>
                <a:lnTo>
                  <a:pt x="11849" y="11672"/>
                </a:lnTo>
                <a:lnTo>
                  <a:pt x="5392" y="2008"/>
                </a:lnTo>
                <a:lnTo>
                  <a:pt x="5321" y="2055"/>
                </a:lnTo>
                <a:lnTo>
                  <a:pt x="11778" y="11719"/>
                </a:lnTo>
                <a:lnTo>
                  <a:pt x="3560" y="3501"/>
                </a:lnTo>
                <a:lnTo>
                  <a:pt x="3500" y="3560"/>
                </a:lnTo>
                <a:lnTo>
                  <a:pt x="11717" y="11779"/>
                </a:lnTo>
                <a:lnTo>
                  <a:pt x="2055" y="5322"/>
                </a:lnTo>
                <a:lnTo>
                  <a:pt x="2008" y="5392"/>
                </a:lnTo>
                <a:lnTo>
                  <a:pt x="11670" y="11849"/>
                </a:lnTo>
                <a:lnTo>
                  <a:pt x="933" y="7402"/>
                </a:lnTo>
                <a:lnTo>
                  <a:pt x="901" y="7480"/>
                </a:lnTo>
                <a:lnTo>
                  <a:pt x="11638" y="11928"/>
                </a:lnTo>
                <a:lnTo>
                  <a:pt x="240" y="9661"/>
                </a:lnTo>
                <a:lnTo>
                  <a:pt x="223" y="9743"/>
                </a:lnTo>
                <a:lnTo>
                  <a:pt x="11622" y="12011"/>
                </a:lnTo>
                <a:lnTo>
                  <a:pt x="0" y="12011"/>
                </a:lnTo>
                <a:lnTo>
                  <a:pt x="0" y="12096"/>
                </a:lnTo>
                <a:lnTo>
                  <a:pt x="11622" y="12096"/>
                </a:lnTo>
                <a:lnTo>
                  <a:pt x="223" y="14364"/>
                </a:lnTo>
                <a:lnTo>
                  <a:pt x="240" y="14447"/>
                </a:lnTo>
                <a:lnTo>
                  <a:pt x="11638" y="12179"/>
                </a:lnTo>
                <a:lnTo>
                  <a:pt x="901" y="16626"/>
                </a:lnTo>
                <a:lnTo>
                  <a:pt x="933" y="16705"/>
                </a:lnTo>
                <a:lnTo>
                  <a:pt x="11670" y="12258"/>
                </a:lnTo>
                <a:lnTo>
                  <a:pt x="2008" y="18714"/>
                </a:lnTo>
                <a:lnTo>
                  <a:pt x="2055" y="18785"/>
                </a:lnTo>
                <a:lnTo>
                  <a:pt x="11717" y="12328"/>
                </a:lnTo>
                <a:lnTo>
                  <a:pt x="3500" y="20546"/>
                </a:lnTo>
                <a:lnTo>
                  <a:pt x="3560" y="20605"/>
                </a:lnTo>
                <a:lnTo>
                  <a:pt x="11777" y="12388"/>
                </a:lnTo>
                <a:lnTo>
                  <a:pt x="5321" y="22051"/>
                </a:lnTo>
                <a:lnTo>
                  <a:pt x="5392" y="22098"/>
                </a:lnTo>
                <a:lnTo>
                  <a:pt x="11849" y="12435"/>
                </a:lnTo>
                <a:lnTo>
                  <a:pt x="7402" y="23172"/>
                </a:lnTo>
                <a:lnTo>
                  <a:pt x="7479" y="23206"/>
                </a:lnTo>
                <a:lnTo>
                  <a:pt x="11926" y="12467"/>
                </a:lnTo>
                <a:lnTo>
                  <a:pt x="9660" y="23866"/>
                </a:lnTo>
                <a:lnTo>
                  <a:pt x="9743" y="23882"/>
                </a:lnTo>
                <a:lnTo>
                  <a:pt x="12010" y="12485"/>
                </a:lnTo>
                <a:lnTo>
                  <a:pt x="12010" y="24107"/>
                </a:lnTo>
                <a:lnTo>
                  <a:pt x="12095" y="24107"/>
                </a:lnTo>
                <a:lnTo>
                  <a:pt x="12095" y="12485"/>
                </a:lnTo>
                <a:lnTo>
                  <a:pt x="14362" y="23882"/>
                </a:lnTo>
                <a:lnTo>
                  <a:pt x="14445" y="23866"/>
                </a:lnTo>
                <a:lnTo>
                  <a:pt x="12179" y="12467"/>
                </a:lnTo>
                <a:lnTo>
                  <a:pt x="16626" y="23206"/>
                </a:lnTo>
                <a:lnTo>
                  <a:pt x="16705" y="23172"/>
                </a:lnTo>
                <a:lnTo>
                  <a:pt x="12256" y="12435"/>
                </a:lnTo>
                <a:lnTo>
                  <a:pt x="18713" y="22098"/>
                </a:lnTo>
                <a:lnTo>
                  <a:pt x="18784" y="22051"/>
                </a:lnTo>
                <a:lnTo>
                  <a:pt x="12328" y="12388"/>
                </a:lnTo>
                <a:lnTo>
                  <a:pt x="20545" y="20605"/>
                </a:lnTo>
                <a:lnTo>
                  <a:pt x="20605" y="20546"/>
                </a:lnTo>
                <a:lnTo>
                  <a:pt x="12388" y="12328"/>
                </a:lnTo>
                <a:lnTo>
                  <a:pt x="22050" y="18785"/>
                </a:lnTo>
                <a:lnTo>
                  <a:pt x="22097" y="18714"/>
                </a:lnTo>
                <a:lnTo>
                  <a:pt x="12435" y="12258"/>
                </a:lnTo>
                <a:lnTo>
                  <a:pt x="23172" y="16705"/>
                </a:lnTo>
                <a:lnTo>
                  <a:pt x="23204" y="16626"/>
                </a:lnTo>
                <a:lnTo>
                  <a:pt x="12467" y="12179"/>
                </a:lnTo>
                <a:lnTo>
                  <a:pt x="23865" y="14447"/>
                </a:lnTo>
                <a:lnTo>
                  <a:pt x="23882" y="14364"/>
                </a:lnTo>
                <a:lnTo>
                  <a:pt x="12483" y="12096"/>
                </a:lnTo>
                <a:lnTo>
                  <a:pt x="24105" y="12096"/>
                </a:ln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2"/>
          <p:cNvSpPr/>
          <p:nvPr/>
        </p:nvSpPr>
        <p:spPr>
          <a:xfrm>
            <a:off x="7126175" y="2751049"/>
            <a:ext cx="1233035" cy="1233035"/>
          </a:xfrm>
          <a:custGeom>
            <a:avLst/>
            <a:gdLst/>
            <a:ahLst/>
            <a:cxnLst/>
            <a:rect l="l" t="t" r="r" b="b"/>
            <a:pathLst>
              <a:path w="28447" h="28447" extrusionOk="0">
                <a:moveTo>
                  <a:pt x="28447" y="14223"/>
                </a:moveTo>
                <a:cubicBezTo>
                  <a:pt x="28447" y="10989"/>
                  <a:pt x="27333" y="7828"/>
                  <a:pt x="25309" y="5315"/>
                </a:cubicBezTo>
                <a:lnTo>
                  <a:pt x="25310" y="5314"/>
                </a:lnTo>
                <a:lnTo>
                  <a:pt x="25274" y="5269"/>
                </a:lnTo>
                <a:cubicBezTo>
                  <a:pt x="25063" y="5009"/>
                  <a:pt x="24841" y="4753"/>
                  <a:pt x="24612" y="4508"/>
                </a:cubicBezTo>
                <a:cubicBezTo>
                  <a:pt x="21990" y="1705"/>
                  <a:pt x="18309" y="74"/>
                  <a:pt x="14477" y="4"/>
                </a:cubicBezTo>
                <a:cubicBezTo>
                  <a:pt x="14428" y="3"/>
                  <a:pt x="14379" y="0"/>
                  <a:pt x="14330" y="0"/>
                </a:cubicBezTo>
                <a:cubicBezTo>
                  <a:pt x="14317" y="0"/>
                  <a:pt x="14303" y="1"/>
                  <a:pt x="14289" y="1"/>
                </a:cubicBezTo>
                <a:cubicBezTo>
                  <a:pt x="14267" y="1"/>
                  <a:pt x="14245" y="0"/>
                  <a:pt x="14222" y="0"/>
                </a:cubicBezTo>
                <a:cubicBezTo>
                  <a:pt x="10261" y="0"/>
                  <a:pt x="6583" y="1589"/>
                  <a:pt x="3865" y="4476"/>
                </a:cubicBezTo>
                <a:cubicBezTo>
                  <a:pt x="3808" y="4538"/>
                  <a:pt x="3753" y="4597"/>
                  <a:pt x="3700" y="4656"/>
                </a:cubicBezTo>
                <a:cubicBezTo>
                  <a:pt x="3538" y="4835"/>
                  <a:pt x="3390" y="5004"/>
                  <a:pt x="3251" y="5172"/>
                </a:cubicBezTo>
                <a:cubicBezTo>
                  <a:pt x="3251" y="5174"/>
                  <a:pt x="3251" y="5174"/>
                  <a:pt x="3250" y="5175"/>
                </a:cubicBezTo>
                <a:lnTo>
                  <a:pt x="3215" y="5217"/>
                </a:lnTo>
                <a:lnTo>
                  <a:pt x="3216" y="5217"/>
                </a:lnTo>
                <a:cubicBezTo>
                  <a:pt x="1143" y="7747"/>
                  <a:pt x="1" y="10942"/>
                  <a:pt x="1" y="14223"/>
                </a:cubicBezTo>
                <a:cubicBezTo>
                  <a:pt x="1" y="17504"/>
                  <a:pt x="1139" y="20692"/>
                  <a:pt x="3218" y="23228"/>
                </a:cubicBezTo>
                <a:lnTo>
                  <a:pt x="3215" y="23229"/>
                </a:lnTo>
                <a:lnTo>
                  <a:pt x="3251" y="23274"/>
                </a:lnTo>
                <a:cubicBezTo>
                  <a:pt x="3299" y="23332"/>
                  <a:pt x="3349" y="23392"/>
                  <a:pt x="3400" y="23452"/>
                </a:cubicBezTo>
                <a:cubicBezTo>
                  <a:pt x="3410" y="23464"/>
                  <a:pt x="3420" y="23474"/>
                  <a:pt x="3431" y="23485"/>
                </a:cubicBezTo>
                <a:cubicBezTo>
                  <a:pt x="3564" y="23642"/>
                  <a:pt x="3707" y="23802"/>
                  <a:pt x="3863" y="23967"/>
                </a:cubicBezTo>
                <a:cubicBezTo>
                  <a:pt x="3864" y="23969"/>
                  <a:pt x="3865" y="23970"/>
                  <a:pt x="3865" y="23971"/>
                </a:cubicBezTo>
                <a:cubicBezTo>
                  <a:pt x="6583" y="26857"/>
                  <a:pt x="10261" y="28446"/>
                  <a:pt x="14222" y="28446"/>
                </a:cubicBezTo>
                <a:cubicBezTo>
                  <a:pt x="14245" y="28446"/>
                  <a:pt x="14267" y="28445"/>
                  <a:pt x="14290" y="28445"/>
                </a:cubicBezTo>
                <a:cubicBezTo>
                  <a:pt x="14303" y="28445"/>
                  <a:pt x="14317" y="28446"/>
                  <a:pt x="14330" y="28446"/>
                </a:cubicBezTo>
                <a:cubicBezTo>
                  <a:pt x="14379" y="28446"/>
                  <a:pt x="14428" y="28445"/>
                  <a:pt x="14477" y="28442"/>
                </a:cubicBezTo>
                <a:cubicBezTo>
                  <a:pt x="18309" y="28373"/>
                  <a:pt x="21990" y="26741"/>
                  <a:pt x="24612" y="23938"/>
                </a:cubicBezTo>
                <a:cubicBezTo>
                  <a:pt x="24614" y="23935"/>
                  <a:pt x="24615" y="23933"/>
                  <a:pt x="24618" y="23930"/>
                </a:cubicBezTo>
                <a:cubicBezTo>
                  <a:pt x="24752" y="23788"/>
                  <a:pt x="24882" y="23641"/>
                  <a:pt x="25010" y="23492"/>
                </a:cubicBezTo>
                <a:cubicBezTo>
                  <a:pt x="25058" y="23437"/>
                  <a:pt x="25103" y="23381"/>
                  <a:pt x="25149" y="23326"/>
                </a:cubicBezTo>
                <a:cubicBezTo>
                  <a:pt x="25190" y="23276"/>
                  <a:pt x="25234" y="23227"/>
                  <a:pt x="25274" y="23177"/>
                </a:cubicBezTo>
                <a:lnTo>
                  <a:pt x="25310" y="23132"/>
                </a:lnTo>
                <a:lnTo>
                  <a:pt x="25307" y="23131"/>
                </a:lnTo>
                <a:cubicBezTo>
                  <a:pt x="27337" y="20610"/>
                  <a:pt x="28447" y="17487"/>
                  <a:pt x="28447" y="14223"/>
                </a:cubicBezTo>
                <a:close/>
                <a:moveTo>
                  <a:pt x="25050" y="23279"/>
                </a:moveTo>
                <a:cubicBezTo>
                  <a:pt x="25009" y="23327"/>
                  <a:pt x="24968" y="23376"/>
                  <a:pt x="24928" y="23424"/>
                </a:cubicBezTo>
                <a:cubicBezTo>
                  <a:pt x="24800" y="23572"/>
                  <a:pt x="24673" y="23717"/>
                  <a:pt x="24539" y="23859"/>
                </a:cubicBezTo>
                <a:lnTo>
                  <a:pt x="24534" y="23865"/>
                </a:lnTo>
                <a:cubicBezTo>
                  <a:pt x="22195" y="26365"/>
                  <a:pt x="19007" y="27927"/>
                  <a:pt x="15626" y="28269"/>
                </a:cubicBezTo>
                <a:cubicBezTo>
                  <a:pt x="17434" y="27772"/>
                  <a:pt x="19119" y="26250"/>
                  <a:pt x="20380" y="23926"/>
                </a:cubicBezTo>
                <a:cubicBezTo>
                  <a:pt x="20808" y="23136"/>
                  <a:pt x="21179" y="22273"/>
                  <a:pt x="21489" y="21356"/>
                </a:cubicBezTo>
                <a:cubicBezTo>
                  <a:pt x="22377" y="21659"/>
                  <a:pt x="23216" y="22020"/>
                  <a:pt x="23983" y="22436"/>
                </a:cubicBezTo>
                <a:cubicBezTo>
                  <a:pt x="24391" y="22657"/>
                  <a:pt x="24784" y="22898"/>
                  <a:pt x="25153" y="23153"/>
                </a:cubicBezTo>
                <a:cubicBezTo>
                  <a:pt x="25119" y="23195"/>
                  <a:pt x="25086" y="23237"/>
                  <a:pt x="25050" y="23279"/>
                </a:cubicBezTo>
                <a:close/>
                <a:moveTo>
                  <a:pt x="3548" y="23459"/>
                </a:moveTo>
                <a:cubicBezTo>
                  <a:pt x="3512" y="23417"/>
                  <a:pt x="3476" y="23376"/>
                  <a:pt x="3442" y="23335"/>
                </a:cubicBezTo>
                <a:cubicBezTo>
                  <a:pt x="3418" y="23307"/>
                  <a:pt x="3396" y="23276"/>
                  <a:pt x="3372" y="23248"/>
                </a:cubicBezTo>
                <a:cubicBezTo>
                  <a:pt x="3776" y="22959"/>
                  <a:pt x="4216" y="22686"/>
                  <a:pt x="4678" y="22436"/>
                </a:cubicBezTo>
                <a:cubicBezTo>
                  <a:pt x="5446" y="22020"/>
                  <a:pt x="6283" y="21660"/>
                  <a:pt x="7171" y="21357"/>
                </a:cubicBezTo>
                <a:cubicBezTo>
                  <a:pt x="7485" y="22286"/>
                  <a:pt x="7861" y="23160"/>
                  <a:pt x="8298" y="23960"/>
                </a:cubicBezTo>
                <a:cubicBezTo>
                  <a:pt x="9593" y="26332"/>
                  <a:pt x="11267" y="27829"/>
                  <a:pt x="13101" y="28292"/>
                </a:cubicBezTo>
                <a:cubicBezTo>
                  <a:pt x="9601" y="28020"/>
                  <a:pt x="6381" y="26487"/>
                  <a:pt x="3943" y="23897"/>
                </a:cubicBezTo>
                <a:cubicBezTo>
                  <a:pt x="3942" y="23896"/>
                  <a:pt x="3939" y="23893"/>
                  <a:pt x="3938" y="23892"/>
                </a:cubicBezTo>
                <a:cubicBezTo>
                  <a:pt x="3804" y="23749"/>
                  <a:pt x="3675" y="23604"/>
                  <a:pt x="3548" y="23457"/>
                </a:cubicBezTo>
                <a:close/>
                <a:moveTo>
                  <a:pt x="4627" y="6103"/>
                </a:moveTo>
                <a:cubicBezTo>
                  <a:pt x="5400" y="6522"/>
                  <a:pt x="6242" y="6884"/>
                  <a:pt x="7136" y="7190"/>
                </a:cubicBezTo>
                <a:cubicBezTo>
                  <a:pt x="6439" y="9298"/>
                  <a:pt x="6064" y="11692"/>
                  <a:pt x="6059" y="14170"/>
                </a:cubicBezTo>
                <a:lnTo>
                  <a:pt x="108" y="14170"/>
                </a:lnTo>
                <a:cubicBezTo>
                  <a:pt x="121" y="10930"/>
                  <a:pt x="1254" y="7776"/>
                  <a:pt x="3303" y="5278"/>
                </a:cubicBezTo>
                <a:cubicBezTo>
                  <a:pt x="3714" y="5572"/>
                  <a:pt x="4158" y="5849"/>
                  <a:pt x="4627" y="6103"/>
                </a:cubicBezTo>
                <a:close/>
                <a:moveTo>
                  <a:pt x="14476" y="110"/>
                </a:moveTo>
                <a:cubicBezTo>
                  <a:pt x="16671" y="178"/>
                  <a:pt x="18780" y="1796"/>
                  <a:pt x="20287" y="4571"/>
                </a:cubicBezTo>
                <a:cubicBezTo>
                  <a:pt x="20713" y="5356"/>
                  <a:pt x="21080" y="6214"/>
                  <a:pt x="21388" y="7125"/>
                </a:cubicBezTo>
                <a:cubicBezTo>
                  <a:pt x="19261" y="7837"/>
                  <a:pt x="16838" y="8220"/>
                  <a:pt x="14331" y="8220"/>
                </a:cubicBezTo>
                <a:cubicBezTo>
                  <a:pt x="14313" y="8220"/>
                  <a:pt x="14295" y="8219"/>
                  <a:pt x="14276" y="8219"/>
                </a:cubicBezTo>
                <a:lnTo>
                  <a:pt x="14276" y="108"/>
                </a:lnTo>
                <a:cubicBezTo>
                  <a:pt x="14286" y="108"/>
                  <a:pt x="14295" y="108"/>
                  <a:pt x="14305" y="107"/>
                </a:cubicBezTo>
                <a:cubicBezTo>
                  <a:pt x="14363" y="108"/>
                  <a:pt x="14419" y="108"/>
                  <a:pt x="14476" y="110"/>
                </a:cubicBezTo>
                <a:close/>
                <a:moveTo>
                  <a:pt x="22602" y="14170"/>
                </a:moveTo>
                <a:cubicBezTo>
                  <a:pt x="22596" y="11694"/>
                  <a:pt x="22222" y="9299"/>
                  <a:pt x="21523" y="7190"/>
                </a:cubicBezTo>
                <a:cubicBezTo>
                  <a:pt x="22418" y="6885"/>
                  <a:pt x="23262" y="6522"/>
                  <a:pt x="24034" y="6103"/>
                </a:cubicBezTo>
                <a:cubicBezTo>
                  <a:pt x="24447" y="5880"/>
                  <a:pt x="24846" y="5635"/>
                  <a:pt x="25222" y="5375"/>
                </a:cubicBezTo>
                <a:cubicBezTo>
                  <a:pt x="27222" y="7857"/>
                  <a:pt x="28327" y="10977"/>
                  <a:pt x="28340" y="14170"/>
                </a:cubicBezTo>
                <a:close/>
                <a:moveTo>
                  <a:pt x="14170" y="20229"/>
                </a:moveTo>
                <a:lnTo>
                  <a:pt x="14170" y="28333"/>
                </a:lnTo>
                <a:cubicBezTo>
                  <a:pt x="11963" y="28260"/>
                  <a:pt x="9914" y="26699"/>
                  <a:pt x="8391" y="23909"/>
                </a:cubicBezTo>
                <a:cubicBezTo>
                  <a:pt x="7958" y="23115"/>
                  <a:pt x="7583" y="22245"/>
                  <a:pt x="7272" y="21321"/>
                </a:cubicBezTo>
                <a:cubicBezTo>
                  <a:pt x="9355" y="20624"/>
                  <a:pt x="11720" y="20245"/>
                  <a:pt x="14170" y="20229"/>
                </a:cubicBezTo>
                <a:close/>
                <a:moveTo>
                  <a:pt x="7236" y="21222"/>
                </a:moveTo>
                <a:cubicBezTo>
                  <a:pt x="6542" y="19124"/>
                  <a:pt x="6170" y="16742"/>
                  <a:pt x="6165" y="14277"/>
                </a:cubicBezTo>
                <a:lnTo>
                  <a:pt x="14170" y="14277"/>
                </a:lnTo>
                <a:lnTo>
                  <a:pt x="14170" y="20123"/>
                </a:lnTo>
                <a:cubicBezTo>
                  <a:pt x="11709" y="20138"/>
                  <a:pt x="9331" y="20519"/>
                  <a:pt x="7236" y="21222"/>
                </a:cubicBezTo>
                <a:close/>
                <a:moveTo>
                  <a:pt x="14276" y="28338"/>
                </a:moveTo>
                <a:lnTo>
                  <a:pt x="14276" y="20228"/>
                </a:lnTo>
                <a:cubicBezTo>
                  <a:pt x="14294" y="20228"/>
                  <a:pt x="14313" y="20226"/>
                  <a:pt x="14331" y="20226"/>
                </a:cubicBezTo>
                <a:cubicBezTo>
                  <a:pt x="16838" y="20226"/>
                  <a:pt x="19260" y="20609"/>
                  <a:pt x="21388" y="21321"/>
                </a:cubicBezTo>
                <a:cubicBezTo>
                  <a:pt x="21080" y="22233"/>
                  <a:pt x="20713" y="23090"/>
                  <a:pt x="20287" y="23875"/>
                </a:cubicBezTo>
                <a:cubicBezTo>
                  <a:pt x="18783" y="26648"/>
                  <a:pt x="16676" y="28263"/>
                  <a:pt x="14485" y="28337"/>
                </a:cubicBezTo>
                <a:cubicBezTo>
                  <a:pt x="14424" y="28338"/>
                  <a:pt x="14364" y="28338"/>
                  <a:pt x="14304" y="28339"/>
                </a:cubicBezTo>
                <a:cubicBezTo>
                  <a:pt x="14294" y="28339"/>
                  <a:pt x="14285" y="28338"/>
                  <a:pt x="14276" y="28338"/>
                </a:cubicBezTo>
                <a:close/>
                <a:moveTo>
                  <a:pt x="14331" y="20121"/>
                </a:moveTo>
                <a:cubicBezTo>
                  <a:pt x="14313" y="20121"/>
                  <a:pt x="14294" y="20121"/>
                  <a:pt x="14276" y="20122"/>
                </a:cubicBezTo>
                <a:lnTo>
                  <a:pt x="14276" y="14277"/>
                </a:lnTo>
                <a:lnTo>
                  <a:pt x="22496" y="14277"/>
                </a:lnTo>
                <a:cubicBezTo>
                  <a:pt x="22491" y="16740"/>
                  <a:pt x="22117" y="19123"/>
                  <a:pt x="21423" y="21221"/>
                </a:cubicBezTo>
                <a:cubicBezTo>
                  <a:pt x="19284" y="20504"/>
                  <a:pt x="16849" y="20121"/>
                  <a:pt x="14331" y="20121"/>
                </a:cubicBezTo>
                <a:close/>
                <a:moveTo>
                  <a:pt x="22496" y="14170"/>
                </a:moveTo>
                <a:lnTo>
                  <a:pt x="14276" y="14170"/>
                </a:lnTo>
                <a:lnTo>
                  <a:pt x="14276" y="8324"/>
                </a:lnTo>
                <a:cubicBezTo>
                  <a:pt x="14294" y="8324"/>
                  <a:pt x="14313" y="8326"/>
                  <a:pt x="14331" y="8326"/>
                </a:cubicBezTo>
                <a:cubicBezTo>
                  <a:pt x="16849" y="8326"/>
                  <a:pt x="19284" y="7942"/>
                  <a:pt x="21423" y="7226"/>
                </a:cubicBezTo>
                <a:cubicBezTo>
                  <a:pt x="22117" y="9324"/>
                  <a:pt x="22491" y="11706"/>
                  <a:pt x="22496" y="14170"/>
                </a:cubicBezTo>
                <a:close/>
                <a:moveTo>
                  <a:pt x="14170" y="8217"/>
                </a:moveTo>
                <a:cubicBezTo>
                  <a:pt x="11720" y="8201"/>
                  <a:pt x="9354" y="7822"/>
                  <a:pt x="7272" y="7125"/>
                </a:cubicBezTo>
                <a:cubicBezTo>
                  <a:pt x="7583" y="6200"/>
                  <a:pt x="7958" y="5332"/>
                  <a:pt x="8391" y="4538"/>
                </a:cubicBezTo>
                <a:cubicBezTo>
                  <a:pt x="9914" y="1747"/>
                  <a:pt x="11963" y="186"/>
                  <a:pt x="14170" y="113"/>
                </a:cubicBezTo>
                <a:close/>
                <a:moveTo>
                  <a:pt x="14170" y="8323"/>
                </a:moveTo>
                <a:lnTo>
                  <a:pt x="14170" y="14170"/>
                </a:lnTo>
                <a:lnTo>
                  <a:pt x="6165" y="14170"/>
                </a:lnTo>
                <a:cubicBezTo>
                  <a:pt x="6170" y="11703"/>
                  <a:pt x="6542" y="9321"/>
                  <a:pt x="7236" y="7224"/>
                </a:cubicBezTo>
                <a:cubicBezTo>
                  <a:pt x="9331" y="7927"/>
                  <a:pt x="11708" y="8308"/>
                  <a:pt x="14170" y="8323"/>
                </a:cubicBezTo>
                <a:close/>
                <a:moveTo>
                  <a:pt x="6059" y="14277"/>
                </a:moveTo>
                <a:cubicBezTo>
                  <a:pt x="6064" y="16753"/>
                  <a:pt x="6439" y="19148"/>
                  <a:pt x="7136" y="21256"/>
                </a:cubicBezTo>
                <a:cubicBezTo>
                  <a:pt x="6242" y="21561"/>
                  <a:pt x="5400" y="21924"/>
                  <a:pt x="4627" y="22342"/>
                </a:cubicBezTo>
                <a:cubicBezTo>
                  <a:pt x="4158" y="22596"/>
                  <a:pt x="3715" y="22872"/>
                  <a:pt x="3304" y="23166"/>
                </a:cubicBezTo>
                <a:cubicBezTo>
                  <a:pt x="1249" y="20661"/>
                  <a:pt x="121" y="17543"/>
                  <a:pt x="108" y="14275"/>
                </a:cubicBezTo>
                <a:lnTo>
                  <a:pt x="6057" y="14275"/>
                </a:lnTo>
                <a:close/>
                <a:moveTo>
                  <a:pt x="24034" y="22342"/>
                </a:moveTo>
                <a:cubicBezTo>
                  <a:pt x="23262" y="21923"/>
                  <a:pt x="22418" y="21561"/>
                  <a:pt x="21523" y="21255"/>
                </a:cubicBezTo>
                <a:cubicBezTo>
                  <a:pt x="22222" y="19147"/>
                  <a:pt x="22596" y="16752"/>
                  <a:pt x="22602" y="14277"/>
                </a:cubicBezTo>
                <a:lnTo>
                  <a:pt x="28340" y="14277"/>
                </a:lnTo>
                <a:cubicBezTo>
                  <a:pt x="28328" y="17499"/>
                  <a:pt x="27227" y="20581"/>
                  <a:pt x="25219" y="23070"/>
                </a:cubicBezTo>
                <a:cubicBezTo>
                  <a:pt x="24846" y="22811"/>
                  <a:pt x="24447" y="22566"/>
                  <a:pt x="24034" y="22343"/>
                </a:cubicBezTo>
                <a:close/>
                <a:moveTo>
                  <a:pt x="24534" y="4581"/>
                </a:moveTo>
                <a:cubicBezTo>
                  <a:pt x="24645" y="4699"/>
                  <a:pt x="24753" y="4819"/>
                  <a:pt x="24860" y="4942"/>
                </a:cubicBezTo>
                <a:cubicBezTo>
                  <a:pt x="24896" y="4982"/>
                  <a:pt x="24930" y="5024"/>
                  <a:pt x="24965" y="5065"/>
                </a:cubicBezTo>
                <a:cubicBezTo>
                  <a:pt x="25028" y="5140"/>
                  <a:pt x="25093" y="5216"/>
                  <a:pt x="25154" y="5292"/>
                </a:cubicBezTo>
                <a:cubicBezTo>
                  <a:pt x="24785" y="5548"/>
                  <a:pt x="24391" y="5789"/>
                  <a:pt x="23983" y="6010"/>
                </a:cubicBezTo>
                <a:cubicBezTo>
                  <a:pt x="23216" y="6426"/>
                  <a:pt x="22377" y="6786"/>
                  <a:pt x="21488" y="7091"/>
                </a:cubicBezTo>
                <a:cubicBezTo>
                  <a:pt x="21178" y="6173"/>
                  <a:pt x="20808" y="5310"/>
                  <a:pt x="20380" y="4520"/>
                </a:cubicBezTo>
                <a:cubicBezTo>
                  <a:pt x="19119" y="2195"/>
                  <a:pt x="17434" y="674"/>
                  <a:pt x="15626" y="177"/>
                </a:cubicBezTo>
                <a:cubicBezTo>
                  <a:pt x="19007" y="519"/>
                  <a:pt x="22195" y="2080"/>
                  <a:pt x="24534" y="4581"/>
                </a:cubicBezTo>
                <a:close/>
                <a:moveTo>
                  <a:pt x="13101" y="154"/>
                </a:moveTo>
                <a:cubicBezTo>
                  <a:pt x="11267" y="617"/>
                  <a:pt x="9593" y="2115"/>
                  <a:pt x="8298" y="4487"/>
                </a:cubicBezTo>
                <a:cubicBezTo>
                  <a:pt x="7861" y="5286"/>
                  <a:pt x="7485" y="6159"/>
                  <a:pt x="7171" y="7089"/>
                </a:cubicBezTo>
                <a:cubicBezTo>
                  <a:pt x="6283" y="6786"/>
                  <a:pt x="5446" y="6425"/>
                  <a:pt x="4677" y="6010"/>
                </a:cubicBezTo>
                <a:cubicBezTo>
                  <a:pt x="4214" y="5759"/>
                  <a:pt x="3775" y="5486"/>
                  <a:pt x="3369" y="5196"/>
                </a:cubicBezTo>
                <a:cubicBezTo>
                  <a:pt x="3376" y="5189"/>
                  <a:pt x="3382" y="5181"/>
                  <a:pt x="3389" y="5175"/>
                </a:cubicBezTo>
                <a:cubicBezTo>
                  <a:pt x="3468" y="5079"/>
                  <a:pt x="3549" y="4984"/>
                  <a:pt x="3636" y="4885"/>
                </a:cubicBezTo>
                <a:cubicBezTo>
                  <a:pt x="3642" y="4878"/>
                  <a:pt x="3650" y="4870"/>
                  <a:pt x="3656" y="4863"/>
                </a:cubicBezTo>
                <a:cubicBezTo>
                  <a:pt x="3748" y="4761"/>
                  <a:pt x="3842" y="4656"/>
                  <a:pt x="3943" y="4548"/>
                </a:cubicBezTo>
                <a:cubicBezTo>
                  <a:pt x="6381" y="1959"/>
                  <a:pt x="9601" y="426"/>
                  <a:pt x="13101" y="154"/>
                </a:cubicBezTo>
                <a:close/>
              </a:path>
            </a:pathLst>
          </a:custGeom>
          <a:no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2"/>
          <p:cNvSpPr/>
          <p:nvPr/>
        </p:nvSpPr>
        <p:spPr>
          <a:xfrm>
            <a:off x="2459097" y="2799813"/>
            <a:ext cx="1164900" cy="1135500"/>
          </a:xfrm>
          <a:prstGeom prst="star7">
            <a:avLst>
              <a:gd name="adj" fmla="val 13282"/>
              <a:gd name="hf" fmla="val 102572"/>
              <a:gd name="vf" fmla="val 105210"/>
            </a:avLst>
          </a:prstGeom>
          <a:gradFill>
            <a:gsLst>
              <a:gs pos="0">
                <a:schemeClr val="accent2"/>
              </a:gs>
              <a:gs pos="20000">
                <a:schemeClr val="lt1"/>
              </a:gs>
              <a:gs pos="50000">
                <a:schemeClr val="dk2"/>
              </a:gs>
              <a:gs pos="77000">
                <a:schemeClr val="lt2"/>
              </a:gs>
              <a:gs pos="100000">
                <a:schemeClr val="accent1"/>
              </a:gs>
            </a:gsLst>
            <a:lin ang="108014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2"/>
          <p:cNvSpPr/>
          <p:nvPr/>
        </p:nvSpPr>
        <p:spPr>
          <a:xfrm>
            <a:off x="3857416" y="2076475"/>
            <a:ext cx="1707600" cy="373800"/>
          </a:xfrm>
          <a:prstGeom prst="rightArrow">
            <a:avLst>
              <a:gd name="adj1" fmla="val 21494"/>
              <a:gd name="adj2" fmla="val 76600"/>
            </a:avLst>
          </a:prstGeom>
          <a:gradFill>
            <a:gsLst>
              <a:gs pos="0">
                <a:schemeClr val="accent1"/>
              </a:gs>
              <a:gs pos="25000">
                <a:schemeClr val="lt2"/>
              </a:gs>
              <a:gs pos="60000">
                <a:schemeClr val="dk2"/>
              </a:gs>
              <a:gs pos="100000">
                <a:schemeClr val="lt1"/>
              </a:gs>
            </a:gsLst>
            <a:path path="circle">
              <a:fillToRect l="50000" t="50000" r="50000" b="50000"/>
            </a:path>
            <a:tileRect/>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92"/>
          <p:cNvSpPr/>
          <p:nvPr/>
        </p:nvSpPr>
        <p:spPr>
          <a:xfrm>
            <a:off x="5798427" y="2905716"/>
            <a:ext cx="923700" cy="923700"/>
          </a:xfrm>
          <a:prstGeom prst="star4">
            <a:avLst>
              <a:gd name="adj" fmla="val 12500"/>
            </a:avLst>
          </a:prstGeom>
          <a:gradFill>
            <a:gsLst>
              <a:gs pos="0">
                <a:schemeClr val="lt1"/>
              </a:gs>
              <a:gs pos="21000">
                <a:schemeClr val="dk2"/>
              </a:gs>
              <a:gs pos="51000">
                <a:schemeClr val="lt2"/>
              </a:gs>
              <a:gs pos="100000">
                <a:schemeClr val="accent1"/>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1" name="Google Shape;1051;p55"/>
          <p:cNvSpPr txBox="1">
            <a:spLocks noGrp="1"/>
          </p:cNvSpPr>
          <p:nvPr>
            <p:ph type="title"/>
          </p:nvPr>
        </p:nvSpPr>
        <p:spPr>
          <a:xfrm>
            <a:off x="720000" y="535000"/>
            <a:ext cx="7704000" cy="923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DECISIONS: NEW MARKET, NEW PRODUCT &amp;  NEW COMPANY</a:t>
            </a:r>
            <a:endParaRPr/>
          </a:p>
        </p:txBody>
      </p:sp>
      <p:sp>
        <p:nvSpPr>
          <p:cNvPr id="1052" name="Google Shape;1052;p55"/>
          <p:cNvSpPr txBox="1"/>
          <p:nvPr/>
        </p:nvSpPr>
        <p:spPr>
          <a:xfrm>
            <a:off x="3403800" y="4084125"/>
            <a:ext cx="2336400" cy="30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Goldman"/>
                <a:ea typeface="Goldman"/>
                <a:cs typeface="Goldman"/>
                <a:sym typeface="Goldman"/>
              </a:rPr>
              <a:t>SWEET SPOT</a:t>
            </a:r>
            <a:endParaRPr>
              <a:solidFill>
                <a:schemeClr val="accent1"/>
              </a:solidFill>
              <a:latin typeface="Goldman"/>
              <a:ea typeface="Goldman"/>
              <a:cs typeface="Goldman"/>
              <a:sym typeface="Goldman"/>
            </a:endParaRPr>
          </a:p>
        </p:txBody>
      </p:sp>
      <p:grpSp>
        <p:nvGrpSpPr>
          <p:cNvPr id="1053" name="Google Shape;1053;p55"/>
          <p:cNvGrpSpPr/>
          <p:nvPr/>
        </p:nvGrpSpPr>
        <p:grpSpPr>
          <a:xfrm>
            <a:off x="3314394" y="1676133"/>
            <a:ext cx="2515212" cy="2183812"/>
            <a:chOff x="5406587" y="2053316"/>
            <a:chExt cx="2947975" cy="2559555"/>
          </a:xfrm>
        </p:grpSpPr>
        <p:sp>
          <p:nvSpPr>
            <p:cNvPr id="1054" name="Google Shape;1054;p55"/>
            <p:cNvSpPr/>
            <p:nvPr/>
          </p:nvSpPr>
          <p:spPr>
            <a:xfrm>
              <a:off x="5989131" y="2053316"/>
              <a:ext cx="1767138" cy="1167113"/>
            </a:xfrm>
            <a:custGeom>
              <a:avLst/>
              <a:gdLst/>
              <a:ahLst/>
              <a:cxnLst/>
              <a:rect l="l" t="t" r="r" b="b"/>
              <a:pathLst>
                <a:path w="43017" h="28409" extrusionOk="0">
                  <a:moveTo>
                    <a:pt x="21520" y="0"/>
                  </a:moveTo>
                  <a:cubicBezTo>
                    <a:pt x="21507" y="0"/>
                    <a:pt x="21493" y="0"/>
                    <a:pt x="21480" y="0"/>
                  </a:cubicBezTo>
                  <a:cubicBezTo>
                    <a:pt x="9359" y="36"/>
                    <a:pt x="1" y="10668"/>
                    <a:pt x="1513" y="22694"/>
                  </a:cubicBezTo>
                  <a:cubicBezTo>
                    <a:pt x="3298" y="22196"/>
                    <a:pt x="5116" y="21954"/>
                    <a:pt x="6918" y="21954"/>
                  </a:cubicBezTo>
                  <a:cubicBezTo>
                    <a:pt x="12449" y="21954"/>
                    <a:pt x="17836" y="24233"/>
                    <a:pt x="21706" y="28409"/>
                  </a:cubicBezTo>
                  <a:cubicBezTo>
                    <a:pt x="25577" y="24236"/>
                    <a:pt x="30960" y="21954"/>
                    <a:pt x="36503" y="21954"/>
                  </a:cubicBezTo>
                  <a:cubicBezTo>
                    <a:pt x="38188" y="21954"/>
                    <a:pt x="39889" y="22165"/>
                    <a:pt x="41565" y="22598"/>
                  </a:cubicBezTo>
                  <a:cubicBezTo>
                    <a:pt x="43016" y="10575"/>
                    <a:pt x="33621" y="0"/>
                    <a:pt x="21520" y="0"/>
                  </a:cubicBezTo>
                  <a:close/>
                </a:path>
              </a:pathLst>
            </a:custGeom>
            <a:gradFill>
              <a:gsLst>
                <a:gs pos="0">
                  <a:schemeClr val="lt1"/>
                </a:gs>
                <a:gs pos="21000">
                  <a:schemeClr val="dk2"/>
                </a:gs>
                <a:gs pos="51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55" name="Google Shape;1055;p55"/>
            <p:cNvSpPr/>
            <p:nvPr/>
          </p:nvSpPr>
          <p:spPr>
            <a:xfrm>
              <a:off x="5406587" y="2985593"/>
              <a:ext cx="1474197" cy="1627278"/>
            </a:xfrm>
            <a:custGeom>
              <a:avLst/>
              <a:gdLst/>
              <a:ahLst/>
              <a:cxnLst/>
              <a:rect l="l" t="t" r="r" b="b"/>
              <a:pathLst>
                <a:path w="35886" h="39610" extrusionOk="0">
                  <a:moveTo>
                    <a:pt x="15693" y="1"/>
                  </a:moveTo>
                  <a:cubicBezTo>
                    <a:pt x="9597" y="1691"/>
                    <a:pt x="4656" y="6144"/>
                    <a:pt x="2322" y="12026"/>
                  </a:cubicBezTo>
                  <a:cubicBezTo>
                    <a:pt x="0" y="17908"/>
                    <a:pt x="572" y="24527"/>
                    <a:pt x="3858" y="29933"/>
                  </a:cubicBezTo>
                  <a:cubicBezTo>
                    <a:pt x="7144" y="35326"/>
                    <a:pt x="12776" y="38874"/>
                    <a:pt x="19074" y="39505"/>
                  </a:cubicBezTo>
                  <a:cubicBezTo>
                    <a:pt x="19757" y="39575"/>
                    <a:pt x="20439" y="39610"/>
                    <a:pt x="21117" y="39610"/>
                  </a:cubicBezTo>
                  <a:cubicBezTo>
                    <a:pt x="26690" y="39610"/>
                    <a:pt x="32054" y="37288"/>
                    <a:pt x="35886" y="33159"/>
                  </a:cubicBezTo>
                  <a:cubicBezTo>
                    <a:pt x="31850" y="28826"/>
                    <a:pt x="29921" y="22932"/>
                    <a:pt x="30635" y="17050"/>
                  </a:cubicBezTo>
                  <a:cubicBezTo>
                    <a:pt x="22634" y="14967"/>
                    <a:pt x="16705" y="8204"/>
                    <a:pt x="15693" y="1"/>
                  </a:cubicBezTo>
                  <a:close/>
                </a:path>
              </a:pathLst>
            </a:custGeom>
            <a:gradFill>
              <a:gsLst>
                <a:gs pos="0">
                  <a:schemeClr val="lt1"/>
                </a:gs>
                <a:gs pos="21000">
                  <a:schemeClr val="dk2"/>
                </a:gs>
                <a:gs pos="51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56" name="Google Shape;1056;p55"/>
            <p:cNvSpPr/>
            <p:nvPr/>
          </p:nvSpPr>
          <p:spPr>
            <a:xfrm>
              <a:off x="6051247" y="2954987"/>
              <a:ext cx="829570" cy="731104"/>
            </a:xfrm>
            <a:custGeom>
              <a:avLst/>
              <a:gdLst/>
              <a:ahLst/>
              <a:cxnLst/>
              <a:rect l="l" t="t" r="r" b="b"/>
              <a:pathLst>
                <a:path w="20194" h="17796" extrusionOk="0">
                  <a:moveTo>
                    <a:pt x="5413" y="1"/>
                  </a:moveTo>
                  <a:cubicBezTo>
                    <a:pt x="3608" y="1"/>
                    <a:pt x="1788" y="244"/>
                    <a:pt x="1" y="746"/>
                  </a:cubicBezTo>
                  <a:cubicBezTo>
                    <a:pt x="1013" y="8949"/>
                    <a:pt x="6942" y="15712"/>
                    <a:pt x="14943" y="17795"/>
                  </a:cubicBezTo>
                  <a:cubicBezTo>
                    <a:pt x="15443" y="13557"/>
                    <a:pt x="17277" y="9580"/>
                    <a:pt x="20194" y="6461"/>
                  </a:cubicBezTo>
                  <a:cubicBezTo>
                    <a:pt x="16325" y="2287"/>
                    <a:pt x="10941" y="1"/>
                    <a:pt x="5413"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57" name="Google Shape;1057;p55"/>
            <p:cNvSpPr/>
            <p:nvPr/>
          </p:nvSpPr>
          <p:spPr>
            <a:xfrm>
              <a:off x="6880817" y="2981691"/>
              <a:ext cx="1473745" cy="1631016"/>
            </a:xfrm>
            <a:custGeom>
              <a:avLst/>
              <a:gdLst/>
              <a:ahLst/>
              <a:cxnLst/>
              <a:rect l="l" t="t" r="r" b="b"/>
              <a:pathLst>
                <a:path w="35875" h="39701" extrusionOk="0">
                  <a:moveTo>
                    <a:pt x="19860" y="0"/>
                  </a:moveTo>
                  <a:cubicBezTo>
                    <a:pt x="18896" y="8120"/>
                    <a:pt x="13122" y="14859"/>
                    <a:pt x="5240" y="17050"/>
                  </a:cubicBezTo>
                  <a:cubicBezTo>
                    <a:pt x="5978" y="22956"/>
                    <a:pt x="4061" y="28897"/>
                    <a:pt x="1" y="33254"/>
                  </a:cubicBezTo>
                  <a:cubicBezTo>
                    <a:pt x="3838" y="37388"/>
                    <a:pt x="9205" y="39700"/>
                    <a:pt x="14777" y="39700"/>
                  </a:cubicBezTo>
                  <a:cubicBezTo>
                    <a:pt x="15481" y="39700"/>
                    <a:pt x="16188" y="39663"/>
                    <a:pt x="16896" y="39589"/>
                  </a:cubicBezTo>
                  <a:cubicBezTo>
                    <a:pt x="23218" y="38922"/>
                    <a:pt x="28862" y="35326"/>
                    <a:pt x="32112" y="29873"/>
                  </a:cubicBezTo>
                  <a:cubicBezTo>
                    <a:pt x="35374" y="24420"/>
                    <a:pt x="35874" y="17741"/>
                    <a:pt x="33457" y="11871"/>
                  </a:cubicBezTo>
                  <a:cubicBezTo>
                    <a:pt x="31040" y="5989"/>
                    <a:pt x="26004" y="1596"/>
                    <a:pt x="19860" y="0"/>
                  </a:cubicBezTo>
                  <a:close/>
                </a:path>
              </a:pathLst>
            </a:custGeom>
            <a:gradFill>
              <a:gsLst>
                <a:gs pos="0">
                  <a:schemeClr val="lt1"/>
                </a:gs>
                <a:gs pos="21000">
                  <a:schemeClr val="dk2"/>
                </a:gs>
                <a:gs pos="51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58" name="Google Shape;1058;p55"/>
            <p:cNvSpPr/>
            <p:nvPr/>
          </p:nvSpPr>
          <p:spPr>
            <a:xfrm>
              <a:off x="6880817" y="2955028"/>
              <a:ext cx="815890" cy="727160"/>
            </a:xfrm>
            <a:custGeom>
              <a:avLst/>
              <a:gdLst/>
              <a:ahLst/>
              <a:cxnLst/>
              <a:rect l="l" t="t" r="r" b="b"/>
              <a:pathLst>
                <a:path w="19861" h="17700" extrusionOk="0">
                  <a:moveTo>
                    <a:pt x="14793" y="0"/>
                  </a:moveTo>
                  <a:cubicBezTo>
                    <a:pt x="9256" y="0"/>
                    <a:pt x="3870" y="2287"/>
                    <a:pt x="1" y="6448"/>
                  </a:cubicBezTo>
                  <a:lnTo>
                    <a:pt x="1" y="6460"/>
                  </a:lnTo>
                  <a:cubicBezTo>
                    <a:pt x="2894" y="9555"/>
                    <a:pt x="4728" y="13496"/>
                    <a:pt x="5240" y="17699"/>
                  </a:cubicBezTo>
                  <a:cubicBezTo>
                    <a:pt x="13122" y="15508"/>
                    <a:pt x="18896" y="8769"/>
                    <a:pt x="19860" y="649"/>
                  </a:cubicBezTo>
                  <a:cubicBezTo>
                    <a:pt x="18183" y="213"/>
                    <a:pt x="16481" y="0"/>
                    <a:pt x="14793" y="0"/>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59" name="Google Shape;1059;p55"/>
            <p:cNvSpPr/>
            <p:nvPr/>
          </p:nvSpPr>
          <p:spPr>
            <a:xfrm>
              <a:off x="6636256" y="3682141"/>
              <a:ext cx="490125" cy="665742"/>
            </a:xfrm>
            <a:custGeom>
              <a:avLst/>
              <a:gdLst/>
              <a:ahLst/>
              <a:cxnLst/>
              <a:rect l="l" t="t" r="r" b="b"/>
              <a:pathLst>
                <a:path w="11931" h="16205" extrusionOk="0">
                  <a:moveTo>
                    <a:pt x="11193" y="0"/>
                  </a:moveTo>
                  <a:lnTo>
                    <a:pt x="11193" y="0"/>
                  </a:lnTo>
                  <a:cubicBezTo>
                    <a:pt x="9417" y="493"/>
                    <a:pt x="7594" y="741"/>
                    <a:pt x="5771" y="741"/>
                  </a:cubicBezTo>
                  <a:cubicBezTo>
                    <a:pt x="4073" y="741"/>
                    <a:pt x="2375" y="526"/>
                    <a:pt x="715" y="95"/>
                  </a:cubicBezTo>
                  <a:lnTo>
                    <a:pt x="715" y="95"/>
                  </a:lnTo>
                  <a:cubicBezTo>
                    <a:pt x="1" y="5977"/>
                    <a:pt x="1918" y="11871"/>
                    <a:pt x="5954" y="16204"/>
                  </a:cubicBezTo>
                  <a:cubicBezTo>
                    <a:pt x="10014" y="11847"/>
                    <a:pt x="11931" y="5906"/>
                    <a:pt x="11193" y="0"/>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sp>
          <p:nvSpPr>
            <p:cNvPr id="1060" name="Google Shape;1060;p55"/>
            <p:cNvSpPr/>
            <p:nvPr/>
          </p:nvSpPr>
          <p:spPr>
            <a:xfrm>
              <a:off x="6665136" y="3220378"/>
              <a:ext cx="430929" cy="492209"/>
            </a:xfrm>
            <a:custGeom>
              <a:avLst/>
              <a:gdLst/>
              <a:ahLst/>
              <a:cxnLst/>
              <a:rect l="l" t="t" r="r" b="b"/>
              <a:pathLst>
                <a:path w="10490" h="11981" extrusionOk="0">
                  <a:moveTo>
                    <a:pt x="5251" y="1"/>
                  </a:moveTo>
                  <a:cubicBezTo>
                    <a:pt x="2334" y="3120"/>
                    <a:pt x="500" y="7097"/>
                    <a:pt x="0" y="11335"/>
                  </a:cubicBezTo>
                  <a:cubicBezTo>
                    <a:pt x="1660" y="11766"/>
                    <a:pt x="3361" y="11981"/>
                    <a:pt x="5062" y="11981"/>
                  </a:cubicBezTo>
                  <a:cubicBezTo>
                    <a:pt x="6888" y="11981"/>
                    <a:pt x="8714" y="11733"/>
                    <a:pt x="10490" y="11240"/>
                  </a:cubicBezTo>
                  <a:cubicBezTo>
                    <a:pt x="9966" y="7037"/>
                    <a:pt x="8132" y="3096"/>
                    <a:pt x="5251" y="1"/>
                  </a:cubicBez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Anek Latin"/>
                <a:ea typeface="Anek Latin"/>
                <a:cs typeface="Anek Latin"/>
                <a:sym typeface="Anek Latin"/>
              </a:endParaRPr>
            </a:p>
          </p:txBody>
        </p:sp>
      </p:grpSp>
      <p:cxnSp>
        <p:nvCxnSpPr>
          <p:cNvPr id="1061" name="Google Shape;1061;p55"/>
          <p:cNvCxnSpPr/>
          <p:nvPr/>
        </p:nvCxnSpPr>
        <p:spPr>
          <a:xfrm rot="10800000">
            <a:off x="4572000" y="2892825"/>
            <a:ext cx="0" cy="1191300"/>
          </a:xfrm>
          <a:prstGeom prst="straightConnector1">
            <a:avLst/>
          </a:prstGeom>
          <a:noFill/>
          <a:ln w="9525" cap="flat" cmpd="sng">
            <a:solidFill>
              <a:schemeClr val="accent1"/>
            </a:solidFill>
            <a:prstDash val="solid"/>
            <a:round/>
            <a:headEnd type="none" w="med" len="med"/>
            <a:tailEnd type="diamond" w="med" len="med"/>
          </a:ln>
        </p:spPr>
      </p:cxnSp>
      <p:sp>
        <p:nvSpPr>
          <p:cNvPr id="1062" name="Google Shape;1062;p55"/>
          <p:cNvSpPr txBox="1"/>
          <p:nvPr/>
        </p:nvSpPr>
        <p:spPr>
          <a:xfrm>
            <a:off x="715125" y="3020050"/>
            <a:ext cx="2437500" cy="48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Goldman"/>
                <a:ea typeface="Goldman"/>
                <a:cs typeface="Goldman"/>
                <a:sym typeface="Goldman"/>
              </a:rPr>
              <a:t>PROFITABILITY</a:t>
            </a:r>
            <a:endParaRPr sz="2000">
              <a:solidFill>
                <a:schemeClr val="dk1"/>
              </a:solidFill>
              <a:latin typeface="Goldman"/>
              <a:ea typeface="Goldman"/>
              <a:cs typeface="Goldman"/>
              <a:sym typeface="Goldman"/>
            </a:endParaRPr>
          </a:p>
        </p:txBody>
      </p:sp>
      <p:sp>
        <p:nvSpPr>
          <p:cNvPr id="1063" name="Google Shape;1063;p55"/>
          <p:cNvSpPr txBox="1"/>
          <p:nvPr/>
        </p:nvSpPr>
        <p:spPr>
          <a:xfrm>
            <a:off x="715125" y="3436750"/>
            <a:ext cx="2437500" cy="54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chemeClr val="dk1"/>
                </a:solidFill>
                <a:latin typeface="Comfortaa"/>
                <a:ea typeface="Comfortaa"/>
                <a:cs typeface="Comfortaa"/>
                <a:sym typeface="Comfortaa"/>
              </a:rPr>
              <a:t>What will be the profitability of this strategic initiative?</a:t>
            </a:r>
            <a:endParaRPr sz="1200">
              <a:solidFill>
                <a:schemeClr val="dk1"/>
              </a:solidFill>
              <a:latin typeface="Comfortaa"/>
              <a:ea typeface="Comfortaa"/>
              <a:cs typeface="Comfortaa"/>
              <a:sym typeface="Comfortaa"/>
            </a:endParaRPr>
          </a:p>
        </p:txBody>
      </p:sp>
      <p:sp>
        <p:nvSpPr>
          <p:cNvPr id="1064" name="Google Shape;1064;p55"/>
          <p:cNvSpPr txBox="1"/>
          <p:nvPr/>
        </p:nvSpPr>
        <p:spPr>
          <a:xfrm>
            <a:off x="5991300" y="1673625"/>
            <a:ext cx="2437500" cy="48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Goldman"/>
                <a:ea typeface="Goldman"/>
                <a:cs typeface="Goldman"/>
                <a:sym typeface="Goldman"/>
              </a:rPr>
              <a:t>DESIRABILITY</a:t>
            </a:r>
            <a:endParaRPr sz="2000">
              <a:solidFill>
                <a:schemeClr val="dk1"/>
              </a:solidFill>
              <a:latin typeface="Goldman"/>
              <a:ea typeface="Goldman"/>
              <a:cs typeface="Goldman"/>
              <a:sym typeface="Goldman"/>
            </a:endParaRPr>
          </a:p>
        </p:txBody>
      </p:sp>
      <p:sp>
        <p:nvSpPr>
          <p:cNvPr id="1065" name="Google Shape;1065;p55"/>
          <p:cNvSpPr txBox="1"/>
          <p:nvPr/>
        </p:nvSpPr>
        <p:spPr>
          <a:xfrm>
            <a:off x="5991300" y="2090325"/>
            <a:ext cx="2437500" cy="6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Comfortaa"/>
                <a:ea typeface="Comfortaa"/>
                <a:cs typeface="Comfortaa"/>
                <a:sym typeface="Comfortaa"/>
              </a:rPr>
              <a:t>What is the potential demand for our product in this new market?</a:t>
            </a:r>
            <a:endParaRPr sz="1200">
              <a:solidFill>
                <a:schemeClr val="dk1"/>
              </a:solidFill>
              <a:latin typeface="Comfortaa"/>
              <a:ea typeface="Comfortaa"/>
              <a:cs typeface="Comfortaa"/>
              <a:sym typeface="Comfortaa"/>
            </a:endParaRPr>
          </a:p>
        </p:txBody>
      </p:sp>
      <p:sp>
        <p:nvSpPr>
          <p:cNvPr id="1066" name="Google Shape;1066;p55"/>
          <p:cNvSpPr txBox="1"/>
          <p:nvPr/>
        </p:nvSpPr>
        <p:spPr>
          <a:xfrm>
            <a:off x="5991375" y="3020050"/>
            <a:ext cx="2437500" cy="48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Goldman"/>
                <a:ea typeface="Goldman"/>
                <a:cs typeface="Goldman"/>
                <a:sym typeface="Goldman"/>
              </a:rPr>
              <a:t>FEASIBILITY</a:t>
            </a:r>
            <a:endParaRPr sz="2000">
              <a:solidFill>
                <a:schemeClr val="dk1"/>
              </a:solidFill>
              <a:latin typeface="Goldman"/>
              <a:ea typeface="Goldman"/>
              <a:cs typeface="Goldman"/>
              <a:sym typeface="Goldman"/>
            </a:endParaRPr>
          </a:p>
        </p:txBody>
      </p:sp>
      <p:sp>
        <p:nvSpPr>
          <p:cNvPr id="1067" name="Google Shape;1067;p55"/>
          <p:cNvSpPr txBox="1"/>
          <p:nvPr/>
        </p:nvSpPr>
        <p:spPr>
          <a:xfrm>
            <a:off x="5991375" y="3436750"/>
            <a:ext cx="2437500" cy="54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Comfortaa"/>
                <a:ea typeface="Comfortaa"/>
                <a:cs typeface="Comfortaa"/>
                <a:sym typeface="Comfortaa"/>
              </a:rPr>
              <a:t>What is the feasibility to enter this new market?</a:t>
            </a:r>
            <a:endParaRPr sz="1200">
              <a:solidFill>
                <a:schemeClr val="dk1"/>
              </a:solidFill>
              <a:latin typeface="Comfortaa"/>
              <a:ea typeface="Comfortaa"/>
              <a:cs typeface="Comfortaa"/>
              <a:sym typeface="Comfortaa"/>
            </a:endParaRPr>
          </a:p>
        </p:txBody>
      </p:sp>
      <p:cxnSp>
        <p:nvCxnSpPr>
          <p:cNvPr id="1068" name="Google Shape;1068;p55"/>
          <p:cNvCxnSpPr>
            <a:stCxn id="1064" idx="1"/>
          </p:cNvCxnSpPr>
          <p:nvPr/>
        </p:nvCxnSpPr>
        <p:spPr>
          <a:xfrm rot="10800000">
            <a:off x="4895700" y="1914975"/>
            <a:ext cx="1095600" cy="0"/>
          </a:xfrm>
          <a:prstGeom prst="straightConnector1">
            <a:avLst/>
          </a:prstGeom>
          <a:noFill/>
          <a:ln w="9525" cap="flat" cmpd="sng">
            <a:solidFill>
              <a:schemeClr val="accent1"/>
            </a:solidFill>
            <a:prstDash val="solid"/>
            <a:round/>
            <a:headEnd type="none" w="med" len="med"/>
            <a:tailEnd type="diamond" w="med" len="med"/>
          </a:ln>
        </p:spPr>
      </p:cxnSp>
      <p:cxnSp>
        <p:nvCxnSpPr>
          <p:cNvPr id="1069" name="Google Shape;1069;p55"/>
          <p:cNvCxnSpPr>
            <a:stCxn id="1062" idx="3"/>
          </p:cNvCxnSpPr>
          <p:nvPr/>
        </p:nvCxnSpPr>
        <p:spPr>
          <a:xfrm>
            <a:off x="3152625" y="3261400"/>
            <a:ext cx="381000" cy="0"/>
          </a:xfrm>
          <a:prstGeom prst="straightConnector1">
            <a:avLst/>
          </a:prstGeom>
          <a:noFill/>
          <a:ln w="9525" cap="flat" cmpd="sng">
            <a:solidFill>
              <a:schemeClr val="accent1"/>
            </a:solidFill>
            <a:prstDash val="solid"/>
            <a:round/>
            <a:headEnd type="none" w="med" len="med"/>
            <a:tailEnd type="diamond" w="med" len="med"/>
          </a:ln>
        </p:spPr>
      </p:cxnSp>
      <p:cxnSp>
        <p:nvCxnSpPr>
          <p:cNvPr id="1070" name="Google Shape;1070;p55"/>
          <p:cNvCxnSpPr>
            <a:stCxn id="1066" idx="1"/>
          </p:cNvCxnSpPr>
          <p:nvPr/>
        </p:nvCxnSpPr>
        <p:spPr>
          <a:xfrm rot="10800000">
            <a:off x="5610375" y="3261400"/>
            <a:ext cx="381000" cy="0"/>
          </a:xfrm>
          <a:prstGeom prst="straightConnector1">
            <a:avLst/>
          </a:prstGeom>
          <a:noFill/>
          <a:ln w="9525" cap="flat" cmpd="sng">
            <a:solidFill>
              <a:schemeClr val="accent1"/>
            </a:solidFill>
            <a:prstDash val="solid"/>
            <a:round/>
            <a:headEnd type="none" w="med" len="med"/>
            <a:tailEnd type="diamond"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59"/>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STRONG BUSINESS CASE</a:t>
            </a:r>
            <a:endParaRPr/>
          </a:p>
        </p:txBody>
      </p:sp>
      <p:sp>
        <p:nvSpPr>
          <p:cNvPr id="1161" name="Google Shape;1161;p59"/>
          <p:cNvSpPr/>
          <p:nvPr/>
        </p:nvSpPr>
        <p:spPr>
          <a:xfrm>
            <a:off x="6069175" y="3658395"/>
            <a:ext cx="2349300" cy="752400"/>
          </a:xfrm>
          <a:prstGeom prst="rect">
            <a:avLst/>
          </a:prstGeom>
          <a:noFill/>
          <a:ln>
            <a:noFill/>
          </a:ln>
        </p:spPr>
        <p:txBody>
          <a:bodyPr spcFirstLastPara="1" wrap="square" lIns="91425" tIns="90000" rIns="91425" bIns="90000" anchor="ctr" anchorCtr="0">
            <a:noAutofit/>
          </a:bodyPr>
          <a:lstStyle/>
          <a:p>
            <a:pPr marL="0" lvl="0" indent="0" algn="l" rtl="0">
              <a:spcBef>
                <a:spcPts val="0"/>
              </a:spcBef>
              <a:spcAft>
                <a:spcPts val="0"/>
              </a:spcAft>
              <a:buClr>
                <a:srgbClr val="FFFFFF"/>
              </a:buClr>
              <a:buSzPts val="1600"/>
              <a:buFont typeface="Arial"/>
              <a:buNone/>
            </a:pPr>
            <a:r>
              <a:rPr lang="en" sz="1200">
                <a:solidFill>
                  <a:schemeClr val="dk1"/>
                </a:solidFill>
                <a:latin typeface="Comfortaa"/>
                <a:ea typeface="Comfortaa"/>
                <a:cs typeface="Comfortaa"/>
                <a:sym typeface="Comfortaa"/>
              </a:rPr>
              <a:t>Follow the link in the graph to modify its data and then paste the new one here. </a:t>
            </a:r>
            <a:r>
              <a:rPr lang="en" sz="1200" b="1">
                <a:solidFill>
                  <a:schemeClr val="dk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Comfortaa"/>
              <a:ea typeface="Comfortaa"/>
              <a:cs typeface="Comfortaa"/>
              <a:sym typeface="Comfortaa"/>
            </a:endParaRPr>
          </a:p>
        </p:txBody>
      </p:sp>
      <p:sp>
        <p:nvSpPr>
          <p:cNvPr id="1162" name="Google Shape;1162;p59"/>
          <p:cNvSpPr txBox="1"/>
          <p:nvPr/>
        </p:nvSpPr>
        <p:spPr>
          <a:xfrm>
            <a:off x="716588" y="1780324"/>
            <a:ext cx="4908900" cy="39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191919"/>
                </a:solidFill>
                <a:latin typeface="Goldman"/>
                <a:ea typeface="Goldman"/>
                <a:cs typeface="Goldman"/>
                <a:sym typeface="Goldman"/>
              </a:rPr>
              <a:t>CASH FLOW (US $ MILLION)</a:t>
            </a:r>
            <a:endParaRPr sz="2000">
              <a:solidFill>
                <a:srgbClr val="191919"/>
              </a:solidFill>
              <a:latin typeface="Goldman"/>
              <a:ea typeface="Goldman"/>
              <a:cs typeface="Goldman"/>
              <a:sym typeface="Goldman"/>
            </a:endParaRPr>
          </a:p>
        </p:txBody>
      </p:sp>
      <p:sp>
        <p:nvSpPr>
          <p:cNvPr id="1163" name="Google Shape;1163;p59"/>
          <p:cNvSpPr txBox="1"/>
          <p:nvPr/>
        </p:nvSpPr>
        <p:spPr>
          <a:xfrm>
            <a:off x="3397350" y="3290754"/>
            <a:ext cx="2571000" cy="6177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2000">
                <a:solidFill>
                  <a:schemeClr val="dk1"/>
                </a:solidFill>
                <a:latin typeface="Goldman"/>
                <a:ea typeface="Goldman"/>
                <a:cs typeface="Goldman"/>
                <a:sym typeface="Goldman"/>
              </a:rPr>
              <a:t>STRATEGIC ALIGNMENT</a:t>
            </a:r>
            <a:endParaRPr sz="2000">
              <a:solidFill>
                <a:schemeClr val="dk1"/>
              </a:solidFill>
              <a:latin typeface="Goldman"/>
              <a:ea typeface="Goldman"/>
              <a:cs typeface="Goldman"/>
              <a:sym typeface="Goldman"/>
            </a:endParaRPr>
          </a:p>
        </p:txBody>
      </p:sp>
      <p:sp>
        <p:nvSpPr>
          <p:cNvPr id="1164" name="Google Shape;1164;p59"/>
          <p:cNvSpPr/>
          <p:nvPr/>
        </p:nvSpPr>
        <p:spPr>
          <a:xfrm>
            <a:off x="3397350" y="3777750"/>
            <a:ext cx="2571000" cy="320100"/>
          </a:xfrm>
          <a:prstGeom prst="rect">
            <a:avLst/>
          </a:prstGeom>
          <a:noFill/>
          <a:ln>
            <a:noFill/>
          </a:ln>
        </p:spPr>
        <p:txBody>
          <a:bodyPr spcFirstLastPara="1" wrap="square" lIns="91425" tIns="90000" rIns="91425" bIns="90000" anchor="t" anchorCtr="0">
            <a:noAutofit/>
          </a:bodyPr>
          <a:lstStyle/>
          <a:p>
            <a:pPr marL="0" lvl="0" indent="0" algn="l" rtl="0">
              <a:spcBef>
                <a:spcPts val="0"/>
              </a:spcBef>
              <a:spcAft>
                <a:spcPts val="0"/>
              </a:spcAft>
              <a:buClr>
                <a:srgbClr val="FFFFFF"/>
              </a:buClr>
              <a:buSzPts val="1600"/>
              <a:buFont typeface="Arial"/>
              <a:buNone/>
            </a:pPr>
            <a:r>
              <a:rPr lang="en" sz="1200">
                <a:solidFill>
                  <a:schemeClr val="dk1"/>
                </a:solidFill>
                <a:latin typeface="Comfortaa"/>
                <a:ea typeface="Comfortaa"/>
                <a:cs typeface="Comfortaa"/>
                <a:sym typeface="Comfortaa"/>
              </a:rPr>
              <a:t>Insert your own text here</a:t>
            </a:r>
            <a:endParaRPr sz="1200">
              <a:solidFill>
                <a:schemeClr val="dk1"/>
              </a:solidFill>
              <a:latin typeface="Comfortaa"/>
              <a:ea typeface="Comfortaa"/>
              <a:cs typeface="Comfortaa"/>
              <a:sym typeface="Comfortaa"/>
            </a:endParaRPr>
          </a:p>
        </p:txBody>
      </p:sp>
      <p:sp>
        <p:nvSpPr>
          <p:cNvPr id="1165" name="Google Shape;1165;p59"/>
          <p:cNvSpPr txBox="1"/>
          <p:nvPr/>
        </p:nvSpPr>
        <p:spPr>
          <a:xfrm>
            <a:off x="725425" y="3290754"/>
            <a:ext cx="2571000" cy="6177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2000">
                <a:solidFill>
                  <a:schemeClr val="dk1"/>
                </a:solidFill>
                <a:latin typeface="Goldman"/>
                <a:ea typeface="Goldman"/>
                <a:cs typeface="Goldman"/>
                <a:sym typeface="Goldman"/>
              </a:rPr>
              <a:t>INTANGIBLE BENEFITS</a:t>
            </a:r>
            <a:endParaRPr sz="2000">
              <a:solidFill>
                <a:schemeClr val="dk1"/>
              </a:solidFill>
              <a:latin typeface="Goldman"/>
              <a:ea typeface="Goldman"/>
              <a:cs typeface="Goldman"/>
              <a:sym typeface="Goldman"/>
            </a:endParaRPr>
          </a:p>
        </p:txBody>
      </p:sp>
      <p:sp>
        <p:nvSpPr>
          <p:cNvPr id="1166" name="Google Shape;1166;p59"/>
          <p:cNvSpPr/>
          <p:nvPr/>
        </p:nvSpPr>
        <p:spPr>
          <a:xfrm>
            <a:off x="725425" y="3777750"/>
            <a:ext cx="2571000" cy="320100"/>
          </a:xfrm>
          <a:prstGeom prst="rect">
            <a:avLst/>
          </a:prstGeom>
          <a:noFill/>
          <a:ln>
            <a:noFill/>
          </a:ln>
        </p:spPr>
        <p:txBody>
          <a:bodyPr spcFirstLastPara="1" wrap="square" lIns="91425" tIns="90000" rIns="91425" bIns="90000" anchor="t" anchorCtr="0">
            <a:noAutofit/>
          </a:bodyPr>
          <a:lstStyle/>
          <a:p>
            <a:pPr marL="0" lvl="0" indent="0" algn="l" rtl="0">
              <a:spcBef>
                <a:spcPts val="0"/>
              </a:spcBef>
              <a:spcAft>
                <a:spcPts val="0"/>
              </a:spcAft>
              <a:buClr>
                <a:srgbClr val="FFFFFF"/>
              </a:buClr>
              <a:buSzPts val="1600"/>
              <a:buFont typeface="Arial"/>
              <a:buNone/>
            </a:pPr>
            <a:r>
              <a:rPr lang="en" sz="1200">
                <a:solidFill>
                  <a:schemeClr val="dk1"/>
                </a:solidFill>
                <a:latin typeface="Comfortaa"/>
                <a:ea typeface="Comfortaa"/>
                <a:cs typeface="Comfortaa"/>
                <a:sym typeface="Comfortaa"/>
              </a:rPr>
              <a:t>Insert your own text here</a:t>
            </a:r>
            <a:endParaRPr sz="1200">
              <a:solidFill>
                <a:schemeClr val="dk1"/>
              </a:solidFill>
              <a:latin typeface="Comfortaa"/>
              <a:ea typeface="Comfortaa"/>
              <a:cs typeface="Comfortaa"/>
              <a:sym typeface="Comfortaa"/>
            </a:endParaRPr>
          </a:p>
        </p:txBody>
      </p:sp>
      <p:sp>
        <p:nvSpPr>
          <p:cNvPr id="1167" name="Google Shape;1167;p59"/>
          <p:cNvSpPr txBox="1"/>
          <p:nvPr/>
        </p:nvSpPr>
        <p:spPr>
          <a:xfrm>
            <a:off x="5925676" y="2837324"/>
            <a:ext cx="647400" cy="1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Comfortaa"/>
                <a:ea typeface="Comfortaa"/>
                <a:cs typeface="Comfortaa"/>
                <a:sym typeface="Comfortaa"/>
              </a:rPr>
              <a:t>Low</a:t>
            </a:r>
            <a:endParaRPr sz="1100">
              <a:solidFill>
                <a:schemeClr val="dk1"/>
              </a:solidFill>
              <a:latin typeface="Comfortaa"/>
              <a:ea typeface="Comfortaa"/>
              <a:cs typeface="Comfortaa"/>
              <a:sym typeface="Comfortaa"/>
            </a:endParaRPr>
          </a:p>
        </p:txBody>
      </p:sp>
      <p:sp>
        <p:nvSpPr>
          <p:cNvPr id="1168" name="Google Shape;1168;p59"/>
          <p:cNvSpPr txBox="1"/>
          <p:nvPr/>
        </p:nvSpPr>
        <p:spPr>
          <a:xfrm>
            <a:off x="6776250" y="2837324"/>
            <a:ext cx="784800" cy="1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Comfortaa"/>
                <a:ea typeface="Comfortaa"/>
                <a:cs typeface="Comfortaa"/>
                <a:sym typeface="Comfortaa"/>
              </a:rPr>
              <a:t>Medium</a:t>
            </a:r>
            <a:endParaRPr sz="1100">
              <a:solidFill>
                <a:schemeClr val="dk1"/>
              </a:solidFill>
              <a:latin typeface="Comfortaa"/>
              <a:ea typeface="Comfortaa"/>
              <a:cs typeface="Comfortaa"/>
              <a:sym typeface="Comfortaa"/>
            </a:endParaRPr>
          </a:p>
        </p:txBody>
      </p:sp>
      <p:sp>
        <p:nvSpPr>
          <p:cNvPr id="1169" name="Google Shape;1169;p59"/>
          <p:cNvSpPr txBox="1"/>
          <p:nvPr/>
        </p:nvSpPr>
        <p:spPr>
          <a:xfrm>
            <a:off x="7764224" y="2837324"/>
            <a:ext cx="647400" cy="1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Comfortaa"/>
                <a:ea typeface="Comfortaa"/>
                <a:cs typeface="Comfortaa"/>
                <a:sym typeface="Comfortaa"/>
              </a:rPr>
              <a:t>High</a:t>
            </a:r>
            <a:endParaRPr sz="1100">
              <a:solidFill>
                <a:schemeClr val="dk1"/>
              </a:solidFill>
              <a:latin typeface="Comfortaa"/>
              <a:ea typeface="Comfortaa"/>
              <a:cs typeface="Comfortaa"/>
              <a:sym typeface="Comfortaa"/>
            </a:endParaRPr>
          </a:p>
        </p:txBody>
      </p:sp>
      <p:sp>
        <p:nvSpPr>
          <p:cNvPr id="1170" name="Google Shape;1170;p59"/>
          <p:cNvSpPr txBox="1"/>
          <p:nvPr/>
        </p:nvSpPr>
        <p:spPr>
          <a:xfrm>
            <a:off x="5856413" y="1780324"/>
            <a:ext cx="2571000" cy="390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Goldman"/>
                <a:ea typeface="Goldman"/>
                <a:cs typeface="Goldman"/>
                <a:sym typeface="Goldman"/>
              </a:rPr>
              <a:t>CHANGE IMPACT</a:t>
            </a:r>
            <a:endParaRPr sz="2000">
              <a:solidFill>
                <a:schemeClr val="dk1"/>
              </a:solidFill>
              <a:latin typeface="Goldman"/>
              <a:ea typeface="Goldman"/>
              <a:cs typeface="Goldman"/>
              <a:sym typeface="Goldman"/>
            </a:endParaRPr>
          </a:p>
        </p:txBody>
      </p:sp>
      <p:sp>
        <p:nvSpPr>
          <p:cNvPr id="1171" name="Google Shape;1171;p59"/>
          <p:cNvSpPr/>
          <p:nvPr/>
        </p:nvSpPr>
        <p:spPr>
          <a:xfrm>
            <a:off x="725425" y="4201350"/>
            <a:ext cx="1153800" cy="224700"/>
          </a:xfrm>
          <a:prstGeom prst="rect">
            <a:avLst/>
          </a:prstGeom>
          <a:noFill/>
          <a:ln>
            <a:noFill/>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200">
                <a:solidFill>
                  <a:schemeClr val="lt2"/>
                </a:solidFill>
                <a:latin typeface="Goldman"/>
                <a:ea typeface="Goldman"/>
                <a:cs typeface="Goldman"/>
                <a:sym typeface="Goldman"/>
              </a:rPr>
              <a:t>SPONSOR:</a:t>
            </a:r>
            <a:endParaRPr sz="1200">
              <a:solidFill>
                <a:schemeClr val="lt2"/>
              </a:solidFill>
              <a:latin typeface="Goldman"/>
              <a:ea typeface="Goldman"/>
              <a:cs typeface="Goldman"/>
              <a:sym typeface="Goldman"/>
            </a:endParaRPr>
          </a:p>
        </p:txBody>
      </p:sp>
      <p:sp>
        <p:nvSpPr>
          <p:cNvPr id="1172" name="Google Shape;1172;p59"/>
          <p:cNvSpPr txBox="1"/>
          <p:nvPr/>
        </p:nvSpPr>
        <p:spPr>
          <a:xfrm>
            <a:off x="1879225" y="4201350"/>
            <a:ext cx="1417200" cy="2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Sponsor name</a:t>
            </a:r>
            <a:endParaRPr sz="1200">
              <a:solidFill>
                <a:schemeClr val="dk1"/>
              </a:solidFill>
              <a:latin typeface="Comfortaa"/>
              <a:ea typeface="Comfortaa"/>
              <a:cs typeface="Comfortaa"/>
              <a:sym typeface="Comfortaa"/>
            </a:endParaRPr>
          </a:p>
        </p:txBody>
      </p:sp>
      <p:sp>
        <p:nvSpPr>
          <p:cNvPr id="1173" name="Google Shape;1173;p59"/>
          <p:cNvSpPr/>
          <p:nvPr/>
        </p:nvSpPr>
        <p:spPr>
          <a:xfrm>
            <a:off x="3397338" y="4201350"/>
            <a:ext cx="1153800" cy="224700"/>
          </a:xfrm>
          <a:prstGeom prst="rect">
            <a:avLst/>
          </a:prstGeom>
          <a:noFill/>
          <a:ln>
            <a:noFill/>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200">
                <a:solidFill>
                  <a:schemeClr val="lt2"/>
                </a:solidFill>
                <a:latin typeface="Goldman"/>
                <a:ea typeface="Goldman"/>
                <a:cs typeface="Goldman"/>
                <a:sym typeface="Goldman"/>
              </a:rPr>
              <a:t>MANAGER:</a:t>
            </a:r>
            <a:endParaRPr sz="1200">
              <a:solidFill>
                <a:schemeClr val="lt2"/>
              </a:solidFill>
              <a:latin typeface="Goldman"/>
              <a:ea typeface="Goldman"/>
              <a:cs typeface="Goldman"/>
              <a:sym typeface="Goldman"/>
            </a:endParaRPr>
          </a:p>
        </p:txBody>
      </p:sp>
      <p:sp>
        <p:nvSpPr>
          <p:cNvPr id="1174" name="Google Shape;1174;p59"/>
          <p:cNvSpPr txBox="1"/>
          <p:nvPr/>
        </p:nvSpPr>
        <p:spPr>
          <a:xfrm>
            <a:off x="4551125" y="4201350"/>
            <a:ext cx="1417200" cy="2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Manager name</a:t>
            </a:r>
            <a:endParaRPr sz="1200">
              <a:solidFill>
                <a:schemeClr val="dk1"/>
              </a:solidFill>
              <a:latin typeface="Comfortaa"/>
              <a:ea typeface="Comfortaa"/>
              <a:cs typeface="Comfortaa"/>
              <a:sym typeface="Comfortaa"/>
            </a:endParaRPr>
          </a:p>
        </p:txBody>
      </p:sp>
      <p:sp>
        <p:nvSpPr>
          <p:cNvPr id="1175" name="Google Shape;1175;p59"/>
          <p:cNvSpPr txBox="1"/>
          <p:nvPr/>
        </p:nvSpPr>
        <p:spPr>
          <a:xfrm>
            <a:off x="6069250" y="3242220"/>
            <a:ext cx="2349300" cy="3906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2000">
                <a:solidFill>
                  <a:schemeClr val="dk1"/>
                </a:solidFill>
                <a:latin typeface="Goldman"/>
                <a:ea typeface="Goldman"/>
                <a:cs typeface="Goldman"/>
                <a:sym typeface="Goldman"/>
              </a:rPr>
              <a:t>RESOURCES</a:t>
            </a:r>
            <a:endParaRPr sz="2000">
              <a:solidFill>
                <a:schemeClr val="dk1"/>
              </a:solidFill>
              <a:latin typeface="Goldman"/>
              <a:ea typeface="Goldman"/>
              <a:cs typeface="Goldman"/>
              <a:sym typeface="Goldman"/>
            </a:endParaRPr>
          </a:p>
        </p:txBody>
      </p:sp>
      <p:sp>
        <p:nvSpPr>
          <p:cNvPr id="1176" name="Google Shape;1176;p59"/>
          <p:cNvSpPr/>
          <p:nvPr/>
        </p:nvSpPr>
        <p:spPr>
          <a:xfrm>
            <a:off x="732375" y="1192338"/>
            <a:ext cx="1040700" cy="390600"/>
          </a:xfrm>
          <a:prstGeom prst="rect">
            <a:avLst/>
          </a:prstGeom>
          <a:noFill/>
          <a:ln>
            <a:noFill/>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a:solidFill>
                  <a:schemeClr val="dk1"/>
                </a:solidFill>
                <a:latin typeface="Goldman"/>
                <a:ea typeface="Goldman"/>
                <a:cs typeface="Goldman"/>
                <a:sym typeface="Goldman"/>
              </a:rPr>
              <a:t>PROJECT COSTS</a:t>
            </a:r>
            <a:endParaRPr sz="1200">
              <a:solidFill>
                <a:schemeClr val="dk1"/>
              </a:solidFill>
              <a:latin typeface="Goldman"/>
              <a:ea typeface="Goldman"/>
              <a:cs typeface="Goldman"/>
              <a:sym typeface="Goldman"/>
            </a:endParaRPr>
          </a:p>
        </p:txBody>
      </p:sp>
      <p:sp>
        <p:nvSpPr>
          <p:cNvPr id="1177" name="Google Shape;1177;p59"/>
          <p:cNvSpPr/>
          <p:nvPr/>
        </p:nvSpPr>
        <p:spPr>
          <a:xfrm>
            <a:off x="1773075" y="1146288"/>
            <a:ext cx="1040700" cy="482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2"/>
                </a:solidFill>
                <a:latin typeface="Goldman"/>
                <a:ea typeface="Goldman"/>
                <a:cs typeface="Goldman"/>
                <a:sym typeface="Goldman"/>
              </a:rPr>
              <a:t>$4M</a:t>
            </a:r>
            <a:endParaRPr b="1">
              <a:solidFill>
                <a:schemeClr val="lt2"/>
              </a:solidFill>
              <a:latin typeface="Goldman"/>
              <a:ea typeface="Goldman"/>
              <a:cs typeface="Goldman"/>
              <a:sym typeface="Goldman"/>
            </a:endParaRPr>
          </a:p>
        </p:txBody>
      </p:sp>
      <p:sp>
        <p:nvSpPr>
          <p:cNvPr id="1178" name="Google Shape;1178;p59"/>
          <p:cNvSpPr/>
          <p:nvPr/>
        </p:nvSpPr>
        <p:spPr>
          <a:xfrm>
            <a:off x="3351148" y="1192338"/>
            <a:ext cx="1040700" cy="390600"/>
          </a:xfrm>
          <a:prstGeom prst="rect">
            <a:avLst/>
          </a:prstGeom>
          <a:noFill/>
          <a:ln>
            <a:noFill/>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a:solidFill>
                  <a:schemeClr val="dk1"/>
                </a:solidFill>
                <a:latin typeface="Goldman"/>
                <a:ea typeface="Goldman"/>
                <a:cs typeface="Goldman"/>
                <a:sym typeface="Goldman"/>
              </a:rPr>
              <a:t>TANGIBLE BENEFITS</a:t>
            </a:r>
            <a:endParaRPr sz="1200">
              <a:solidFill>
                <a:schemeClr val="dk1"/>
              </a:solidFill>
              <a:latin typeface="Goldman"/>
              <a:ea typeface="Goldman"/>
              <a:cs typeface="Goldman"/>
              <a:sym typeface="Goldman"/>
            </a:endParaRPr>
          </a:p>
        </p:txBody>
      </p:sp>
      <p:sp>
        <p:nvSpPr>
          <p:cNvPr id="1179" name="Google Shape;1179;p59"/>
          <p:cNvSpPr/>
          <p:nvPr/>
        </p:nvSpPr>
        <p:spPr>
          <a:xfrm>
            <a:off x="4395743" y="1146288"/>
            <a:ext cx="1040700" cy="482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2"/>
                </a:solidFill>
                <a:latin typeface="Goldman"/>
                <a:ea typeface="Goldman"/>
                <a:cs typeface="Goldman"/>
                <a:sym typeface="Goldman"/>
              </a:rPr>
              <a:t>$14M</a:t>
            </a:r>
            <a:endParaRPr b="1">
              <a:solidFill>
                <a:schemeClr val="lt2"/>
              </a:solidFill>
              <a:latin typeface="Goldman"/>
              <a:ea typeface="Goldman"/>
              <a:cs typeface="Goldman"/>
              <a:sym typeface="Goldman"/>
            </a:endParaRPr>
          </a:p>
        </p:txBody>
      </p:sp>
      <p:sp>
        <p:nvSpPr>
          <p:cNvPr id="1180" name="Google Shape;1180;p59"/>
          <p:cNvSpPr/>
          <p:nvPr/>
        </p:nvSpPr>
        <p:spPr>
          <a:xfrm>
            <a:off x="5973816" y="1192338"/>
            <a:ext cx="1397100" cy="390600"/>
          </a:xfrm>
          <a:prstGeom prst="rect">
            <a:avLst/>
          </a:prstGeom>
          <a:noFill/>
          <a:ln>
            <a:noFill/>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a:solidFill>
                  <a:schemeClr val="dk1"/>
                </a:solidFill>
                <a:latin typeface="Goldman"/>
                <a:ea typeface="Goldman"/>
                <a:cs typeface="Goldman"/>
                <a:sym typeface="Goldman"/>
              </a:rPr>
              <a:t>NET PRESENT VALUE</a:t>
            </a:r>
            <a:endParaRPr sz="1200">
              <a:solidFill>
                <a:schemeClr val="dk1"/>
              </a:solidFill>
              <a:latin typeface="Goldman"/>
              <a:ea typeface="Goldman"/>
              <a:cs typeface="Goldman"/>
              <a:sym typeface="Goldman"/>
            </a:endParaRPr>
          </a:p>
        </p:txBody>
      </p:sp>
      <p:sp>
        <p:nvSpPr>
          <p:cNvPr id="1181" name="Google Shape;1181;p59"/>
          <p:cNvSpPr/>
          <p:nvPr/>
        </p:nvSpPr>
        <p:spPr>
          <a:xfrm>
            <a:off x="7370925" y="1107638"/>
            <a:ext cx="1040700" cy="482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2"/>
                </a:solidFill>
                <a:latin typeface="Goldman"/>
                <a:ea typeface="Goldman"/>
                <a:cs typeface="Goldman"/>
                <a:sym typeface="Goldman"/>
              </a:rPr>
              <a:t>$8M</a:t>
            </a:r>
            <a:endParaRPr b="1">
              <a:solidFill>
                <a:schemeClr val="lt2"/>
              </a:solidFill>
              <a:latin typeface="Goldman"/>
              <a:ea typeface="Goldman"/>
              <a:cs typeface="Goldman"/>
              <a:sym typeface="Goldman"/>
            </a:endParaRPr>
          </a:p>
        </p:txBody>
      </p:sp>
      <p:pic>
        <p:nvPicPr>
          <p:cNvPr id="1182" name="Google Shape;1182;p59" title="Gráfico">
            <a:hlinkClick r:id="rId4"/>
          </p:cNvPr>
          <p:cNvPicPr preferRelativeResize="0"/>
          <p:nvPr/>
        </p:nvPicPr>
        <p:blipFill>
          <a:blip r:embed="rId5">
            <a:alphaModFix/>
          </a:blip>
          <a:stretch>
            <a:fillRect/>
          </a:stretch>
        </p:blipFill>
        <p:spPr>
          <a:xfrm>
            <a:off x="779325" y="2175748"/>
            <a:ext cx="4661676" cy="979591"/>
          </a:xfrm>
          <a:prstGeom prst="rect">
            <a:avLst/>
          </a:prstGeom>
          <a:noFill/>
          <a:ln>
            <a:noFill/>
          </a:ln>
        </p:spPr>
      </p:pic>
      <p:sp>
        <p:nvSpPr>
          <p:cNvPr id="1183" name="Google Shape;1183;p59"/>
          <p:cNvSpPr/>
          <p:nvPr/>
        </p:nvSpPr>
        <p:spPr>
          <a:xfrm>
            <a:off x="6007947" y="2190300"/>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6927222" y="2190300"/>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7846496" y="2190300"/>
            <a:ext cx="482857" cy="482696"/>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2"/>
              </a:gs>
              <a:gs pos="20000">
                <a:schemeClr val="lt1"/>
              </a:gs>
              <a:gs pos="50000">
                <a:schemeClr val="dk2"/>
              </a:gs>
              <a:gs pos="77000">
                <a:schemeClr val="lt2"/>
              </a:gs>
              <a:gs pos="100000">
                <a:schemeClr val="accent1"/>
              </a:gs>
            </a:gsLst>
            <a:lin ang="108014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74"/>
        <p:cNvGrpSpPr/>
        <p:nvPr/>
      </p:nvGrpSpPr>
      <p:grpSpPr>
        <a:xfrm>
          <a:off x="0" y="0"/>
          <a:ext cx="0" cy="0"/>
          <a:chOff x="0" y="0"/>
          <a:chExt cx="0" cy="0"/>
        </a:xfrm>
      </p:grpSpPr>
      <p:sp>
        <p:nvSpPr>
          <p:cNvPr id="1475" name="Google Shape;1475;p75"/>
          <p:cNvSpPr/>
          <p:nvPr/>
        </p:nvSpPr>
        <p:spPr>
          <a:xfrm>
            <a:off x="4688600" y="18412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5117225" y="18412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5545850" y="18412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4688600" y="2279124"/>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5117225" y="2279124"/>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5"/>
          <p:cNvSpPr/>
          <p:nvPr/>
        </p:nvSpPr>
        <p:spPr>
          <a:xfrm>
            <a:off x="5545850" y="2279124"/>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5"/>
          <p:cNvSpPr/>
          <p:nvPr/>
        </p:nvSpPr>
        <p:spPr>
          <a:xfrm>
            <a:off x="4688600" y="272010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5"/>
          <p:cNvSpPr/>
          <p:nvPr/>
        </p:nvSpPr>
        <p:spPr>
          <a:xfrm>
            <a:off x="5117225" y="272010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5"/>
          <p:cNvSpPr/>
          <p:nvPr/>
        </p:nvSpPr>
        <p:spPr>
          <a:xfrm>
            <a:off x="5545850" y="272010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4688600" y="315954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5"/>
          <p:cNvSpPr/>
          <p:nvPr/>
        </p:nvSpPr>
        <p:spPr>
          <a:xfrm>
            <a:off x="5117225" y="315954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5"/>
          <p:cNvSpPr/>
          <p:nvPr/>
        </p:nvSpPr>
        <p:spPr>
          <a:xfrm>
            <a:off x="5545850" y="315954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5"/>
          <p:cNvSpPr/>
          <p:nvPr/>
        </p:nvSpPr>
        <p:spPr>
          <a:xfrm>
            <a:off x="4688600" y="359898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5"/>
          <p:cNvSpPr/>
          <p:nvPr/>
        </p:nvSpPr>
        <p:spPr>
          <a:xfrm>
            <a:off x="5117225" y="359898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5545850" y="359898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688600" y="39970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5"/>
          <p:cNvSpPr/>
          <p:nvPr/>
        </p:nvSpPr>
        <p:spPr>
          <a:xfrm>
            <a:off x="5117225" y="39970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5"/>
          <p:cNvSpPr/>
          <p:nvPr/>
        </p:nvSpPr>
        <p:spPr>
          <a:xfrm>
            <a:off x="5545850" y="3997028"/>
            <a:ext cx="256699" cy="25664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5"/>
          <p:cNvSpPr/>
          <p:nvPr/>
        </p:nvSpPr>
        <p:spPr>
          <a:xfrm rot="5400000" flipH="1">
            <a:off x="2528780" y="2292770"/>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5"/>
          <p:cNvSpPr/>
          <p:nvPr/>
        </p:nvSpPr>
        <p:spPr>
          <a:xfrm rot="5400000" flipH="1">
            <a:off x="1654951" y="3166050"/>
            <a:ext cx="191700" cy="243900"/>
          </a:xfrm>
          <a:prstGeom prst="round2SameRect">
            <a:avLst>
              <a:gd name="adj1" fmla="val 50000"/>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5"/>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IMPLEMENT, TRACK &amp; MANAGE</a:t>
            </a:r>
            <a:endParaRPr/>
          </a:p>
        </p:txBody>
      </p:sp>
      <p:sp>
        <p:nvSpPr>
          <p:cNvPr id="1496" name="Google Shape;1496;p75"/>
          <p:cNvSpPr/>
          <p:nvPr/>
        </p:nvSpPr>
        <p:spPr>
          <a:xfrm>
            <a:off x="720000" y="1219200"/>
            <a:ext cx="37323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242424"/>
              </a:buClr>
              <a:buSzPts val="1100"/>
              <a:buFont typeface="Arial"/>
              <a:buNone/>
            </a:pPr>
            <a:r>
              <a:rPr lang="en" sz="2000">
                <a:solidFill>
                  <a:schemeClr val="dk1"/>
                </a:solidFill>
                <a:latin typeface="Raleway SemiBold"/>
                <a:ea typeface="Raleway SemiBold"/>
                <a:cs typeface="Raleway SemiBold"/>
                <a:sym typeface="Raleway SemiBold"/>
              </a:rPr>
              <a:t>PROGRESS</a:t>
            </a:r>
            <a:endParaRPr sz="2000">
              <a:solidFill>
                <a:schemeClr val="dk1"/>
              </a:solidFill>
              <a:latin typeface="Raleway SemiBold"/>
              <a:ea typeface="Raleway SemiBold"/>
              <a:cs typeface="Raleway SemiBold"/>
              <a:sym typeface="Raleway SemiBold"/>
            </a:endParaRPr>
          </a:p>
        </p:txBody>
      </p:sp>
      <p:sp>
        <p:nvSpPr>
          <p:cNvPr id="1497" name="Google Shape;1497;p75"/>
          <p:cNvSpPr/>
          <p:nvPr/>
        </p:nvSpPr>
        <p:spPr>
          <a:xfrm>
            <a:off x="6038851" y="1219200"/>
            <a:ext cx="23853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Raleway SemiBold"/>
                <a:ea typeface="Raleway SemiBold"/>
                <a:cs typeface="Raleway SemiBold"/>
                <a:sym typeface="Raleway SemiBold"/>
              </a:rPr>
              <a:t>LINK</a:t>
            </a:r>
            <a:endParaRPr sz="2000">
              <a:solidFill>
                <a:schemeClr val="dk1"/>
              </a:solidFill>
              <a:latin typeface="Raleway SemiBold"/>
              <a:ea typeface="Raleway SemiBold"/>
              <a:cs typeface="Raleway SemiBold"/>
              <a:sym typeface="Raleway SemiBold"/>
            </a:endParaRPr>
          </a:p>
        </p:txBody>
      </p:sp>
      <p:sp>
        <p:nvSpPr>
          <p:cNvPr id="1498" name="Google Shape;1498;p75"/>
          <p:cNvSpPr txBox="1"/>
          <p:nvPr/>
        </p:nvSpPr>
        <p:spPr>
          <a:xfrm>
            <a:off x="720000" y="1794650"/>
            <a:ext cx="8421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Venus</a:t>
            </a:r>
            <a:endParaRPr sz="1200">
              <a:solidFill>
                <a:schemeClr val="dk1"/>
              </a:solidFill>
              <a:latin typeface="Comfortaa"/>
              <a:ea typeface="Comfortaa"/>
              <a:cs typeface="Comfortaa"/>
              <a:sym typeface="Comfortaa"/>
            </a:endParaRPr>
          </a:p>
        </p:txBody>
      </p:sp>
      <p:sp>
        <p:nvSpPr>
          <p:cNvPr id="1499" name="Google Shape;1499;p75"/>
          <p:cNvSpPr txBox="1"/>
          <p:nvPr/>
        </p:nvSpPr>
        <p:spPr>
          <a:xfrm>
            <a:off x="3686700" y="1794650"/>
            <a:ext cx="7656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40%</a:t>
            </a:r>
            <a:endParaRPr b="1">
              <a:solidFill>
                <a:schemeClr val="dk1"/>
              </a:solidFill>
              <a:latin typeface="Goldman"/>
              <a:ea typeface="Goldman"/>
              <a:cs typeface="Goldman"/>
              <a:sym typeface="Goldman"/>
            </a:endParaRPr>
          </a:p>
        </p:txBody>
      </p:sp>
      <p:sp>
        <p:nvSpPr>
          <p:cNvPr id="1500" name="Google Shape;1500;p75"/>
          <p:cNvSpPr txBox="1"/>
          <p:nvPr/>
        </p:nvSpPr>
        <p:spPr>
          <a:xfrm>
            <a:off x="6038850" y="1850000"/>
            <a:ext cx="23853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01" name="Google Shape;1501;p75"/>
          <p:cNvSpPr txBox="1"/>
          <p:nvPr/>
        </p:nvSpPr>
        <p:spPr>
          <a:xfrm>
            <a:off x="720000" y="2234090"/>
            <a:ext cx="8421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Mars</a:t>
            </a:r>
            <a:endParaRPr sz="1200">
              <a:solidFill>
                <a:schemeClr val="dk1"/>
              </a:solidFill>
              <a:latin typeface="Comfortaa"/>
              <a:ea typeface="Comfortaa"/>
              <a:cs typeface="Comfortaa"/>
              <a:sym typeface="Comfortaa"/>
            </a:endParaRPr>
          </a:p>
        </p:txBody>
      </p:sp>
      <p:sp>
        <p:nvSpPr>
          <p:cNvPr id="1502" name="Google Shape;1502;p75"/>
          <p:cNvSpPr txBox="1"/>
          <p:nvPr/>
        </p:nvSpPr>
        <p:spPr>
          <a:xfrm>
            <a:off x="3686700" y="2232546"/>
            <a:ext cx="7656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35%</a:t>
            </a:r>
            <a:endParaRPr b="1">
              <a:solidFill>
                <a:schemeClr val="dk1"/>
              </a:solidFill>
              <a:latin typeface="Goldman"/>
              <a:ea typeface="Goldman"/>
              <a:cs typeface="Goldman"/>
              <a:sym typeface="Goldman"/>
            </a:endParaRPr>
          </a:p>
        </p:txBody>
      </p:sp>
      <p:sp>
        <p:nvSpPr>
          <p:cNvPr id="1503" name="Google Shape;1503;p75"/>
          <p:cNvSpPr txBox="1"/>
          <p:nvPr/>
        </p:nvSpPr>
        <p:spPr>
          <a:xfrm>
            <a:off x="6038850" y="2287896"/>
            <a:ext cx="2385300" cy="2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04" name="Google Shape;1504;p75"/>
          <p:cNvSpPr txBox="1"/>
          <p:nvPr/>
        </p:nvSpPr>
        <p:spPr>
          <a:xfrm>
            <a:off x="720000" y="2673530"/>
            <a:ext cx="8421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Saturn</a:t>
            </a:r>
            <a:endParaRPr sz="1200">
              <a:solidFill>
                <a:schemeClr val="dk1"/>
              </a:solidFill>
              <a:latin typeface="Comfortaa"/>
              <a:ea typeface="Comfortaa"/>
              <a:cs typeface="Comfortaa"/>
              <a:sym typeface="Comfortaa"/>
            </a:endParaRPr>
          </a:p>
        </p:txBody>
      </p:sp>
      <p:sp>
        <p:nvSpPr>
          <p:cNvPr id="1505" name="Google Shape;1505;p75"/>
          <p:cNvSpPr txBox="1"/>
          <p:nvPr/>
        </p:nvSpPr>
        <p:spPr>
          <a:xfrm>
            <a:off x="3686700" y="2673530"/>
            <a:ext cx="7656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70%</a:t>
            </a:r>
            <a:endParaRPr b="1">
              <a:solidFill>
                <a:schemeClr val="dk1"/>
              </a:solidFill>
              <a:latin typeface="Goldman"/>
              <a:ea typeface="Goldman"/>
              <a:cs typeface="Goldman"/>
              <a:sym typeface="Goldman"/>
            </a:endParaRPr>
          </a:p>
        </p:txBody>
      </p:sp>
      <p:sp>
        <p:nvSpPr>
          <p:cNvPr id="1506" name="Google Shape;1506;p75"/>
          <p:cNvSpPr txBox="1"/>
          <p:nvPr/>
        </p:nvSpPr>
        <p:spPr>
          <a:xfrm>
            <a:off x="6038850" y="2714930"/>
            <a:ext cx="2385300"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07" name="Google Shape;1507;p75"/>
          <p:cNvSpPr txBox="1"/>
          <p:nvPr/>
        </p:nvSpPr>
        <p:spPr>
          <a:xfrm>
            <a:off x="720000" y="3552410"/>
            <a:ext cx="8421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Earth</a:t>
            </a:r>
            <a:endParaRPr sz="1200">
              <a:solidFill>
                <a:schemeClr val="dk1"/>
              </a:solidFill>
              <a:latin typeface="Comfortaa"/>
              <a:ea typeface="Comfortaa"/>
              <a:cs typeface="Comfortaa"/>
              <a:sym typeface="Comfortaa"/>
            </a:endParaRPr>
          </a:p>
        </p:txBody>
      </p:sp>
      <p:sp>
        <p:nvSpPr>
          <p:cNvPr id="1508" name="Google Shape;1508;p75"/>
          <p:cNvSpPr txBox="1"/>
          <p:nvPr/>
        </p:nvSpPr>
        <p:spPr>
          <a:xfrm>
            <a:off x="3686700" y="3552410"/>
            <a:ext cx="7656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85%</a:t>
            </a:r>
            <a:endParaRPr b="1">
              <a:solidFill>
                <a:schemeClr val="dk1"/>
              </a:solidFill>
              <a:latin typeface="Goldman"/>
              <a:ea typeface="Goldman"/>
              <a:cs typeface="Goldman"/>
              <a:sym typeface="Goldman"/>
            </a:endParaRPr>
          </a:p>
        </p:txBody>
      </p:sp>
      <p:sp>
        <p:nvSpPr>
          <p:cNvPr id="1509" name="Google Shape;1509;p75"/>
          <p:cNvSpPr txBox="1"/>
          <p:nvPr/>
        </p:nvSpPr>
        <p:spPr>
          <a:xfrm>
            <a:off x="6038850" y="3593810"/>
            <a:ext cx="2385300"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10" name="Google Shape;1510;p75"/>
          <p:cNvSpPr txBox="1"/>
          <p:nvPr/>
        </p:nvSpPr>
        <p:spPr>
          <a:xfrm>
            <a:off x="720000" y="3112970"/>
            <a:ext cx="8421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Jupiter</a:t>
            </a:r>
            <a:endParaRPr sz="1200">
              <a:solidFill>
                <a:schemeClr val="dk1"/>
              </a:solidFill>
              <a:latin typeface="Comfortaa"/>
              <a:ea typeface="Comfortaa"/>
              <a:cs typeface="Comfortaa"/>
              <a:sym typeface="Comfortaa"/>
            </a:endParaRPr>
          </a:p>
        </p:txBody>
      </p:sp>
      <p:sp>
        <p:nvSpPr>
          <p:cNvPr id="1511" name="Google Shape;1511;p75"/>
          <p:cNvSpPr txBox="1"/>
          <p:nvPr/>
        </p:nvSpPr>
        <p:spPr>
          <a:xfrm>
            <a:off x="3686700" y="3112970"/>
            <a:ext cx="7656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15%</a:t>
            </a:r>
            <a:endParaRPr b="1">
              <a:solidFill>
                <a:schemeClr val="dk1"/>
              </a:solidFill>
              <a:latin typeface="Goldman"/>
              <a:ea typeface="Goldman"/>
              <a:cs typeface="Goldman"/>
              <a:sym typeface="Goldman"/>
            </a:endParaRPr>
          </a:p>
        </p:txBody>
      </p:sp>
      <p:sp>
        <p:nvSpPr>
          <p:cNvPr id="1512" name="Google Shape;1512;p75"/>
          <p:cNvSpPr txBox="1"/>
          <p:nvPr/>
        </p:nvSpPr>
        <p:spPr>
          <a:xfrm>
            <a:off x="6038850" y="3154370"/>
            <a:ext cx="2385300"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13" name="Google Shape;1513;p75"/>
          <p:cNvSpPr txBox="1"/>
          <p:nvPr/>
        </p:nvSpPr>
        <p:spPr>
          <a:xfrm>
            <a:off x="720000" y="3991850"/>
            <a:ext cx="842100" cy="2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Ceres</a:t>
            </a:r>
            <a:endParaRPr sz="1200">
              <a:solidFill>
                <a:schemeClr val="dk1"/>
              </a:solidFill>
              <a:latin typeface="Comfortaa"/>
              <a:ea typeface="Comfortaa"/>
              <a:cs typeface="Comfortaa"/>
              <a:sym typeface="Comfortaa"/>
            </a:endParaRPr>
          </a:p>
        </p:txBody>
      </p:sp>
      <p:sp>
        <p:nvSpPr>
          <p:cNvPr id="1514" name="Google Shape;1514;p75"/>
          <p:cNvSpPr txBox="1"/>
          <p:nvPr/>
        </p:nvSpPr>
        <p:spPr>
          <a:xfrm>
            <a:off x="3686700" y="3991850"/>
            <a:ext cx="765600" cy="2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Goldman"/>
                <a:ea typeface="Goldman"/>
                <a:cs typeface="Goldman"/>
                <a:sym typeface="Goldman"/>
              </a:rPr>
              <a:t>60%</a:t>
            </a:r>
            <a:endParaRPr b="1">
              <a:solidFill>
                <a:schemeClr val="dk1"/>
              </a:solidFill>
              <a:latin typeface="Goldman"/>
              <a:ea typeface="Goldman"/>
              <a:cs typeface="Goldman"/>
              <a:sym typeface="Goldman"/>
            </a:endParaRPr>
          </a:p>
        </p:txBody>
      </p:sp>
      <p:sp>
        <p:nvSpPr>
          <p:cNvPr id="1515" name="Google Shape;1515;p75"/>
          <p:cNvSpPr txBox="1"/>
          <p:nvPr/>
        </p:nvSpPr>
        <p:spPr>
          <a:xfrm>
            <a:off x="6038850" y="3991850"/>
            <a:ext cx="2385300"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www.yourlinkhere.com</a:t>
            </a:r>
            <a:endParaRPr sz="1200">
              <a:solidFill>
                <a:schemeClr val="dk1"/>
              </a:solidFill>
              <a:latin typeface="Comfortaa"/>
              <a:ea typeface="Comfortaa"/>
              <a:cs typeface="Comfortaa"/>
              <a:sym typeface="Comfortaa"/>
            </a:endParaRPr>
          </a:p>
        </p:txBody>
      </p:sp>
      <p:sp>
        <p:nvSpPr>
          <p:cNvPr id="1516" name="Google Shape;1516;p75"/>
          <p:cNvSpPr/>
          <p:nvPr/>
        </p:nvSpPr>
        <p:spPr>
          <a:xfrm>
            <a:off x="4562626" y="1219200"/>
            <a:ext cx="13659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Raleway SemiBold"/>
                <a:ea typeface="Raleway SemiBold"/>
                <a:cs typeface="Raleway SemiBold"/>
                <a:sym typeface="Raleway SemiBold"/>
              </a:rPr>
              <a:t>STATUS</a:t>
            </a:r>
            <a:endParaRPr sz="2000">
              <a:solidFill>
                <a:schemeClr val="dk1"/>
              </a:solidFill>
              <a:latin typeface="Raleway SemiBold"/>
              <a:ea typeface="Raleway SemiBold"/>
              <a:cs typeface="Raleway SemiBold"/>
              <a:sym typeface="Raleway SemiBold"/>
            </a:endParaRPr>
          </a:p>
        </p:txBody>
      </p:sp>
      <p:sp>
        <p:nvSpPr>
          <p:cNvPr id="1517" name="Google Shape;1517;p75"/>
          <p:cNvSpPr/>
          <p:nvPr/>
        </p:nvSpPr>
        <p:spPr>
          <a:xfrm rot="5400000" flipH="1">
            <a:off x="2528850" y="974450"/>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5"/>
          <p:cNvSpPr/>
          <p:nvPr/>
        </p:nvSpPr>
        <p:spPr>
          <a:xfrm rot="5400000" flipH="1">
            <a:off x="2100536" y="1402250"/>
            <a:ext cx="191700" cy="1134600"/>
          </a:xfrm>
          <a:prstGeom prst="round2SameRect">
            <a:avLst>
              <a:gd name="adj1" fmla="val 41054"/>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rot="5400000" flipH="1">
            <a:off x="2528780" y="1412346"/>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5"/>
          <p:cNvSpPr/>
          <p:nvPr/>
        </p:nvSpPr>
        <p:spPr>
          <a:xfrm rot="5400000" flipH="1">
            <a:off x="1988363" y="1952346"/>
            <a:ext cx="191700" cy="910200"/>
          </a:xfrm>
          <a:prstGeom prst="round2SameRect">
            <a:avLst>
              <a:gd name="adj1" fmla="val 50000"/>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5"/>
          <p:cNvSpPr/>
          <p:nvPr/>
        </p:nvSpPr>
        <p:spPr>
          <a:xfrm rot="5400000" flipH="1">
            <a:off x="2528780" y="1853330"/>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rot="5400000" flipH="1">
            <a:off x="2280140" y="2101730"/>
            <a:ext cx="191700" cy="1493400"/>
          </a:xfrm>
          <a:prstGeom prst="round2SameRect">
            <a:avLst>
              <a:gd name="adj1" fmla="val 50000"/>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5"/>
          <p:cNvSpPr/>
          <p:nvPr/>
        </p:nvSpPr>
        <p:spPr>
          <a:xfrm rot="5400000" flipH="1">
            <a:off x="2528780" y="2732210"/>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5"/>
          <p:cNvSpPr/>
          <p:nvPr/>
        </p:nvSpPr>
        <p:spPr>
          <a:xfrm rot="5400000" flipH="1">
            <a:off x="2378889" y="2881910"/>
            <a:ext cx="191700" cy="1690800"/>
          </a:xfrm>
          <a:prstGeom prst="round2SameRect">
            <a:avLst>
              <a:gd name="adj1" fmla="val 50000"/>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rot="5400000" flipH="1">
            <a:off x="2528827" y="3130250"/>
            <a:ext cx="191100" cy="1990200"/>
          </a:xfrm>
          <a:prstGeom prst="round2SameRect">
            <a:avLst>
              <a:gd name="adj1" fmla="val 5000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5"/>
          <p:cNvSpPr/>
          <p:nvPr/>
        </p:nvSpPr>
        <p:spPr>
          <a:xfrm rot="5400000" flipH="1">
            <a:off x="2100388" y="3557900"/>
            <a:ext cx="191700" cy="1134900"/>
          </a:xfrm>
          <a:prstGeom prst="round2SameRect">
            <a:avLst>
              <a:gd name="adj1" fmla="val 50000"/>
              <a:gd name="adj2" fmla="val 50000"/>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782"/>
        <p:cNvGrpSpPr/>
        <p:nvPr/>
      </p:nvGrpSpPr>
      <p:grpSpPr>
        <a:xfrm>
          <a:off x="0" y="0"/>
          <a:ext cx="0" cy="0"/>
          <a:chOff x="0" y="0"/>
          <a:chExt cx="0" cy="0"/>
        </a:xfrm>
      </p:grpSpPr>
      <p:sp>
        <p:nvSpPr>
          <p:cNvPr id="1783" name="Google Shape;1783;p85"/>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WATERFALL MANAGEMENT PLAN</a:t>
            </a:r>
            <a:endParaRPr/>
          </a:p>
        </p:txBody>
      </p:sp>
      <p:grpSp>
        <p:nvGrpSpPr>
          <p:cNvPr id="1784" name="Google Shape;1784;p85"/>
          <p:cNvGrpSpPr/>
          <p:nvPr/>
        </p:nvGrpSpPr>
        <p:grpSpPr>
          <a:xfrm>
            <a:off x="715113" y="1313692"/>
            <a:ext cx="5607750" cy="505800"/>
            <a:chOff x="715100" y="1213950"/>
            <a:chExt cx="5607750" cy="505800"/>
          </a:xfrm>
        </p:grpSpPr>
        <p:sp>
          <p:nvSpPr>
            <p:cNvPr id="1785" name="Google Shape;1785;p85"/>
            <p:cNvSpPr/>
            <p:nvPr/>
          </p:nvSpPr>
          <p:spPr>
            <a:xfrm>
              <a:off x="715100" y="1213950"/>
              <a:ext cx="2880000" cy="5058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600">
                  <a:solidFill>
                    <a:schemeClr val="dk1"/>
                  </a:solidFill>
                  <a:latin typeface="Goldman"/>
                  <a:ea typeface="Goldman"/>
                  <a:cs typeface="Goldman"/>
                  <a:sym typeface="Goldman"/>
                </a:rPr>
                <a:t>REQUIREMENTS</a:t>
              </a:r>
              <a:endParaRPr sz="1600">
                <a:solidFill>
                  <a:schemeClr val="dk1"/>
                </a:solidFill>
                <a:latin typeface="Goldman"/>
                <a:ea typeface="Goldman"/>
                <a:cs typeface="Goldman"/>
                <a:sym typeface="Goldman"/>
              </a:endParaRPr>
            </a:p>
          </p:txBody>
        </p:sp>
        <p:sp>
          <p:nvSpPr>
            <p:cNvPr id="1786" name="Google Shape;1786;p85"/>
            <p:cNvSpPr/>
            <p:nvPr/>
          </p:nvSpPr>
          <p:spPr>
            <a:xfrm>
              <a:off x="3986150" y="1213950"/>
              <a:ext cx="2336700" cy="5058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Mercury is the closest planet to the Sun</a:t>
              </a:r>
              <a:endParaRPr sz="1200">
                <a:solidFill>
                  <a:schemeClr val="dk1"/>
                </a:solidFill>
                <a:latin typeface="Comfortaa"/>
                <a:ea typeface="Comfortaa"/>
                <a:cs typeface="Comfortaa"/>
                <a:sym typeface="Comfortaa"/>
              </a:endParaRPr>
            </a:p>
          </p:txBody>
        </p:sp>
      </p:grpSp>
      <p:cxnSp>
        <p:nvCxnSpPr>
          <p:cNvPr id="1787" name="Google Shape;1787;p85"/>
          <p:cNvCxnSpPr>
            <a:stCxn id="1785" idx="6"/>
            <a:endCxn id="1786" idx="1"/>
          </p:cNvCxnSpPr>
          <p:nvPr/>
        </p:nvCxnSpPr>
        <p:spPr>
          <a:xfrm>
            <a:off x="3595113" y="1566592"/>
            <a:ext cx="390900" cy="0"/>
          </a:xfrm>
          <a:prstGeom prst="straightConnector1">
            <a:avLst/>
          </a:prstGeom>
          <a:noFill/>
          <a:ln w="9525" cap="flat" cmpd="sng">
            <a:solidFill>
              <a:schemeClr val="accent1"/>
            </a:solidFill>
            <a:prstDash val="solid"/>
            <a:round/>
            <a:headEnd type="none" w="med" len="med"/>
            <a:tailEnd type="none" w="med" len="med"/>
          </a:ln>
        </p:spPr>
      </p:cxnSp>
      <p:grpSp>
        <p:nvGrpSpPr>
          <p:cNvPr id="1788" name="Google Shape;1788;p85"/>
          <p:cNvGrpSpPr/>
          <p:nvPr/>
        </p:nvGrpSpPr>
        <p:grpSpPr>
          <a:xfrm>
            <a:off x="1241613" y="1904675"/>
            <a:ext cx="5607756" cy="505800"/>
            <a:chOff x="1241600" y="1910825"/>
            <a:chExt cx="5607756" cy="505800"/>
          </a:xfrm>
        </p:grpSpPr>
        <p:sp>
          <p:nvSpPr>
            <p:cNvPr id="1789" name="Google Shape;1789;p85"/>
            <p:cNvSpPr/>
            <p:nvPr/>
          </p:nvSpPr>
          <p:spPr>
            <a:xfrm>
              <a:off x="1241600" y="1910825"/>
              <a:ext cx="2880000" cy="5058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600">
                  <a:solidFill>
                    <a:schemeClr val="dk1"/>
                  </a:solidFill>
                  <a:latin typeface="Goldman"/>
                  <a:ea typeface="Goldman"/>
                  <a:cs typeface="Goldman"/>
                  <a:sym typeface="Goldman"/>
                </a:rPr>
                <a:t>DESIGN</a:t>
              </a:r>
              <a:endParaRPr sz="1600">
                <a:solidFill>
                  <a:schemeClr val="dk1"/>
                </a:solidFill>
                <a:latin typeface="Goldman"/>
                <a:ea typeface="Goldman"/>
                <a:cs typeface="Goldman"/>
                <a:sym typeface="Goldman"/>
              </a:endParaRPr>
            </a:p>
          </p:txBody>
        </p:sp>
        <p:sp>
          <p:nvSpPr>
            <p:cNvPr id="1790" name="Google Shape;1790;p85"/>
            <p:cNvSpPr/>
            <p:nvPr/>
          </p:nvSpPr>
          <p:spPr>
            <a:xfrm>
              <a:off x="4512656" y="1910825"/>
              <a:ext cx="2336700" cy="5058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Venus is the second planet from the Sun</a:t>
              </a:r>
              <a:endParaRPr sz="1200">
                <a:solidFill>
                  <a:schemeClr val="dk1"/>
                </a:solidFill>
                <a:latin typeface="Comfortaa"/>
                <a:ea typeface="Comfortaa"/>
                <a:cs typeface="Comfortaa"/>
                <a:sym typeface="Comfortaa"/>
              </a:endParaRPr>
            </a:p>
          </p:txBody>
        </p:sp>
      </p:grpSp>
      <p:cxnSp>
        <p:nvCxnSpPr>
          <p:cNvPr id="1791" name="Google Shape;1791;p85"/>
          <p:cNvCxnSpPr>
            <a:stCxn id="1789" idx="6"/>
            <a:endCxn id="1790" idx="1"/>
          </p:cNvCxnSpPr>
          <p:nvPr/>
        </p:nvCxnSpPr>
        <p:spPr>
          <a:xfrm>
            <a:off x="4121613" y="2157575"/>
            <a:ext cx="391200" cy="0"/>
          </a:xfrm>
          <a:prstGeom prst="straightConnector1">
            <a:avLst/>
          </a:prstGeom>
          <a:noFill/>
          <a:ln w="9525" cap="flat" cmpd="sng">
            <a:solidFill>
              <a:schemeClr val="accent1"/>
            </a:solidFill>
            <a:prstDash val="solid"/>
            <a:round/>
            <a:headEnd type="none" w="med" len="med"/>
            <a:tailEnd type="none" w="med" len="med"/>
          </a:ln>
        </p:spPr>
      </p:cxnSp>
      <p:grpSp>
        <p:nvGrpSpPr>
          <p:cNvPr id="1792" name="Google Shape;1792;p85"/>
          <p:cNvGrpSpPr/>
          <p:nvPr/>
        </p:nvGrpSpPr>
        <p:grpSpPr>
          <a:xfrm>
            <a:off x="1768138" y="2495658"/>
            <a:ext cx="5607738" cy="505800"/>
            <a:chOff x="1768125" y="2607700"/>
            <a:chExt cx="5607738" cy="505800"/>
          </a:xfrm>
        </p:grpSpPr>
        <p:sp>
          <p:nvSpPr>
            <p:cNvPr id="1793" name="Google Shape;1793;p85"/>
            <p:cNvSpPr/>
            <p:nvPr/>
          </p:nvSpPr>
          <p:spPr>
            <a:xfrm>
              <a:off x="1768125" y="2607700"/>
              <a:ext cx="2880000" cy="5058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600">
                  <a:solidFill>
                    <a:schemeClr val="dk1"/>
                  </a:solidFill>
                  <a:latin typeface="Goldman"/>
                  <a:ea typeface="Goldman"/>
                  <a:cs typeface="Goldman"/>
                  <a:sym typeface="Goldman"/>
                </a:rPr>
                <a:t>IMPLEMENTATION</a:t>
              </a:r>
              <a:endParaRPr sz="1600">
                <a:solidFill>
                  <a:schemeClr val="dk1"/>
                </a:solidFill>
                <a:latin typeface="Goldman"/>
                <a:ea typeface="Goldman"/>
                <a:cs typeface="Goldman"/>
                <a:sym typeface="Goldman"/>
              </a:endParaRPr>
            </a:p>
          </p:txBody>
        </p:sp>
        <p:sp>
          <p:nvSpPr>
            <p:cNvPr id="1794" name="Google Shape;1794;p85"/>
            <p:cNvSpPr/>
            <p:nvPr/>
          </p:nvSpPr>
          <p:spPr>
            <a:xfrm>
              <a:off x="5039163" y="2607700"/>
              <a:ext cx="2336700" cy="5058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Jupiter is the biggest planet of them all</a:t>
              </a:r>
              <a:endParaRPr sz="1200">
                <a:solidFill>
                  <a:schemeClr val="dk1"/>
                </a:solidFill>
                <a:latin typeface="Comfortaa"/>
                <a:ea typeface="Comfortaa"/>
                <a:cs typeface="Comfortaa"/>
                <a:sym typeface="Comfortaa"/>
              </a:endParaRPr>
            </a:p>
          </p:txBody>
        </p:sp>
      </p:grpSp>
      <p:cxnSp>
        <p:nvCxnSpPr>
          <p:cNvPr id="1795" name="Google Shape;1795;p85"/>
          <p:cNvCxnSpPr>
            <a:stCxn id="1793" idx="6"/>
            <a:endCxn id="1794" idx="1"/>
          </p:cNvCxnSpPr>
          <p:nvPr/>
        </p:nvCxnSpPr>
        <p:spPr>
          <a:xfrm>
            <a:off x="4648138" y="2748558"/>
            <a:ext cx="390900" cy="0"/>
          </a:xfrm>
          <a:prstGeom prst="straightConnector1">
            <a:avLst/>
          </a:prstGeom>
          <a:noFill/>
          <a:ln w="9525" cap="flat" cmpd="sng">
            <a:solidFill>
              <a:schemeClr val="accent1"/>
            </a:solidFill>
            <a:prstDash val="solid"/>
            <a:round/>
            <a:headEnd type="none" w="med" len="med"/>
            <a:tailEnd type="none" w="med" len="med"/>
          </a:ln>
        </p:spPr>
      </p:cxnSp>
      <p:grpSp>
        <p:nvGrpSpPr>
          <p:cNvPr id="1796" name="Google Shape;1796;p85"/>
          <p:cNvGrpSpPr/>
          <p:nvPr/>
        </p:nvGrpSpPr>
        <p:grpSpPr>
          <a:xfrm>
            <a:off x="2294638" y="3086642"/>
            <a:ext cx="5607744" cy="505800"/>
            <a:chOff x="2294625" y="3304575"/>
            <a:chExt cx="5607744" cy="505800"/>
          </a:xfrm>
        </p:grpSpPr>
        <p:sp>
          <p:nvSpPr>
            <p:cNvPr id="1797" name="Google Shape;1797;p85"/>
            <p:cNvSpPr/>
            <p:nvPr/>
          </p:nvSpPr>
          <p:spPr>
            <a:xfrm>
              <a:off x="2294625" y="3304575"/>
              <a:ext cx="2880000" cy="5058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600">
                  <a:solidFill>
                    <a:schemeClr val="dk1"/>
                  </a:solidFill>
                  <a:latin typeface="Goldman"/>
                  <a:ea typeface="Goldman"/>
                  <a:cs typeface="Goldman"/>
                  <a:sym typeface="Goldman"/>
                </a:rPr>
                <a:t>VERIFICATION</a:t>
              </a:r>
              <a:endParaRPr sz="1600">
                <a:solidFill>
                  <a:schemeClr val="dk1"/>
                </a:solidFill>
                <a:latin typeface="Goldman"/>
                <a:ea typeface="Goldman"/>
                <a:cs typeface="Goldman"/>
                <a:sym typeface="Goldman"/>
              </a:endParaRPr>
            </a:p>
          </p:txBody>
        </p:sp>
        <p:sp>
          <p:nvSpPr>
            <p:cNvPr id="1798" name="Google Shape;1798;p85"/>
            <p:cNvSpPr/>
            <p:nvPr/>
          </p:nvSpPr>
          <p:spPr>
            <a:xfrm>
              <a:off x="5565669" y="3304575"/>
              <a:ext cx="2336700" cy="5058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Saturn is a gas giant with several rings around</a:t>
              </a:r>
              <a:endParaRPr sz="1200">
                <a:solidFill>
                  <a:schemeClr val="dk1"/>
                </a:solidFill>
                <a:latin typeface="Comfortaa"/>
                <a:ea typeface="Comfortaa"/>
                <a:cs typeface="Comfortaa"/>
                <a:sym typeface="Comfortaa"/>
              </a:endParaRPr>
            </a:p>
          </p:txBody>
        </p:sp>
      </p:grpSp>
      <p:cxnSp>
        <p:nvCxnSpPr>
          <p:cNvPr id="1799" name="Google Shape;1799;p85"/>
          <p:cNvCxnSpPr>
            <a:stCxn id="1797" idx="6"/>
            <a:endCxn id="1798" idx="1"/>
          </p:cNvCxnSpPr>
          <p:nvPr/>
        </p:nvCxnSpPr>
        <p:spPr>
          <a:xfrm>
            <a:off x="5174638" y="3339542"/>
            <a:ext cx="390900" cy="0"/>
          </a:xfrm>
          <a:prstGeom prst="straightConnector1">
            <a:avLst/>
          </a:prstGeom>
          <a:noFill/>
          <a:ln w="9525" cap="flat" cmpd="sng">
            <a:solidFill>
              <a:schemeClr val="accent1"/>
            </a:solidFill>
            <a:prstDash val="solid"/>
            <a:round/>
            <a:headEnd type="none" w="med" len="med"/>
            <a:tailEnd type="none" w="med" len="med"/>
          </a:ln>
        </p:spPr>
      </p:cxnSp>
      <p:grpSp>
        <p:nvGrpSpPr>
          <p:cNvPr id="1800" name="Google Shape;1800;p85"/>
          <p:cNvGrpSpPr/>
          <p:nvPr/>
        </p:nvGrpSpPr>
        <p:grpSpPr>
          <a:xfrm>
            <a:off x="2821138" y="3677625"/>
            <a:ext cx="5607750" cy="505800"/>
            <a:chOff x="2821125" y="4001475"/>
            <a:chExt cx="5607750" cy="505800"/>
          </a:xfrm>
        </p:grpSpPr>
        <p:sp>
          <p:nvSpPr>
            <p:cNvPr id="1801" name="Google Shape;1801;p85"/>
            <p:cNvSpPr/>
            <p:nvPr/>
          </p:nvSpPr>
          <p:spPr>
            <a:xfrm>
              <a:off x="2821125" y="4013025"/>
              <a:ext cx="2880000" cy="482700"/>
            </a:xfrm>
            <a:prstGeom prst="ellipse">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600">
                  <a:solidFill>
                    <a:schemeClr val="dk1"/>
                  </a:solidFill>
                  <a:latin typeface="Goldman"/>
                  <a:ea typeface="Goldman"/>
                  <a:cs typeface="Goldman"/>
                  <a:sym typeface="Goldman"/>
                </a:rPr>
                <a:t>MAINTENANCE</a:t>
              </a:r>
              <a:endParaRPr sz="1600">
                <a:solidFill>
                  <a:schemeClr val="dk1"/>
                </a:solidFill>
                <a:latin typeface="Goldman"/>
                <a:ea typeface="Goldman"/>
                <a:cs typeface="Goldman"/>
                <a:sym typeface="Goldman"/>
              </a:endParaRPr>
            </a:p>
          </p:txBody>
        </p:sp>
        <p:sp>
          <p:nvSpPr>
            <p:cNvPr id="1802" name="Google Shape;1802;p85"/>
            <p:cNvSpPr/>
            <p:nvPr/>
          </p:nvSpPr>
          <p:spPr>
            <a:xfrm>
              <a:off x="6092175" y="4001475"/>
              <a:ext cx="2336700" cy="5058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Despite being red, Mars is actually very cold</a:t>
              </a:r>
              <a:endParaRPr sz="1200">
                <a:solidFill>
                  <a:schemeClr val="dk1"/>
                </a:solidFill>
                <a:latin typeface="Comfortaa"/>
                <a:ea typeface="Comfortaa"/>
                <a:cs typeface="Comfortaa"/>
                <a:sym typeface="Comfortaa"/>
              </a:endParaRPr>
            </a:p>
          </p:txBody>
        </p:sp>
      </p:grpSp>
      <p:cxnSp>
        <p:nvCxnSpPr>
          <p:cNvPr id="1803" name="Google Shape;1803;p85"/>
          <p:cNvCxnSpPr>
            <a:stCxn id="1801" idx="6"/>
            <a:endCxn id="1802" idx="1"/>
          </p:cNvCxnSpPr>
          <p:nvPr/>
        </p:nvCxnSpPr>
        <p:spPr>
          <a:xfrm>
            <a:off x="5701138" y="3930525"/>
            <a:ext cx="391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5" name="Google Shape;895;p46"/>
          <p:cNvGrpSpPr/>
          <p:nvPr/>
        </p:nvGrpSpPr>
        <p:grpSpPr>
          <a:xfrm>
            <a:off x="201201" y="3867150"/>
            <a:ext cx="8761800" cy="733425"/>
            <a:chOff x="201201" y="3867150"/>
            <a:chExt cx="8761800" cy="733425"/>
          </a:xfrm>
        </p:grpSpPr>
        <p:cxnSp>
          <p:nvCxnSpPr>
            <p:cNvPr id="896" name="Google Shape;896;p46"/>
            <p:cNvCxnSpPr/>
            <p:nvPr/>
          </p:nvCxnSpPr>
          <p:spPr>
            <a:xfrm>
              <a:off x="201201" y="4600575"/>
              <a:ext cx="8761800" cy="0"/>
            </a:xfrm>
            <a:prstGeom prst="straightConnector1">
              <a:avLst/>
            </a:prstGeom>
            <a:noFill/>
            <a:ln w="9525" cap="flat" cmpd="sng">
              <a:solidFill>
                <a:schemeClr val="accent1"/>
              </a:solidFill>
              <a:prstDash val="solid"/>
              <a:round/>
              <a:headEnd type="none" w="med" len="med"/>
              <a:tailEnd type="none" w="med" len="med"/>
            </a:ln>
          </p:spPr>
        </p:cxnSp>
        <p:cxnSp>
          <p:nvCxnSpPr>
            <p:cNvPr id="897" name="Google Shape;897;p46"/>
            <p:cNvCxnSpPr/>
            <p:nvPr/>
          </p:nvCxnSpPr>
          <p:spPr>
            <a:xfrm>
              <a:off x="201815" y="3867150"/>
              <a:ext cx="8751000" cy="0"/>
            </a:xfrm>
            <a:prstGeom prst="straightConnector1">
              <a:avLst/>
            </a:prstGeom>
            <a:noFill/>
            <a:ln w="9525" cap="flat" cmpd="sng">
              <a:solidFill>
                <a:schemeClr val="accent1"/>
              </a:solidFill>
              <a:prstDash val="solid"/>
              <a:round/>
              <a:headEnd type="none" w="med" len="med"/>
              <a:tailEnd type="none" w="med" len="med"/>
            </a:ln>
          </p:spPr>
        </p:cxnSp>
      </p:grpSp>
      <p:grpSp>
        <p:nvGrpSpPr>
          <p:cNvPr id="898" name="Google Shape;898;p46"/>
          <p:cNvGrpSpPr/>
          <p:nvPr/>
        </p:nvGrpSpPr>
        <p:grpSpPr>
          <a:xfrm>
            <a:off x="5746177" y="1133201"/>
            <a:ext cx="1726436" cy="1774149"/>
            <a:chOff x="5439024" y="1162275"/>
            <a:chExt cx="2167800" cy="2074300"/>
          </a:xfrm>
        </p:grpSpPr>
        <p:sp>
          <p:nvSpPr>
            <p:cNvPr id="899" name="Google Shape;899;p46"/>
            <p:cNvSpPr/>
            <p:nvPr/>
          </p:nvSpPr>
          <p:spPr>
            <a:xfrm>
              <a:off x="5439024" y="2351875"/>
              <a:ext cx="2167800" cy="884700"/>
            </a:xfrm>
            <a:prstGeom prst="ellipse">
              <a:avLst/>
            </a:prstGeom>
            <a:gradFill>
              <a:gsLst>
                <a:gs pos="0">
                  <a:schemeClr val="accent2"/>
                </a:gs>
                <a:gs pos="20000">
                  <a:schemeClr val="lt1"/>
                </a:gs>
                <a:gs pos="50000">
                  <a:schemeClr val="dk2"/>
                </a:gs>
                <a:gs pos="77000">
                  <a:schemeClr val="lt2"/>
                </a:gs>
                <a:gs pos="100000">
                  <a:schemeClr val="accent1"/>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5439024" y="1162275"/>
              <a:ext cx="2167800" cy="884700"/>
            </a:xfrm>
            <a:prstGeom prst="ellipse">
              <a:avLst/>
            </a:prstGeom>
            <a:gradFill>
              <a:gsLst>
                <a:gs pos="0">
                  <a:schemeClr val="accent2"/>
                </a:gs>
                <a:gs pos="20000">
                  <a:schemeClr val="lt1"/>
                </a:gs>
                <a:gs pos="50000">
                  <a:schemeClr val="dk2"/>
                </a:gs>
                <a:gs pos="77000">
                  <a:schemeClr val="lt2"/>
                </a:gs>
                <a:gs pos="100000">
                  <a:schemeClr val="accent1"/>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5439024" y="1459675"/>
              <a:ext cx="2167800" cy="884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5439024" y="1757075"/>
              <a:ext cx="2167800" cy="884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5439024" y="2054475"/>
              <a:ext cx="2167800" cy="884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46"/>
          <p:cNvSpPr/>
          <p:nvPr/>
        </p:nvSpPr>
        <p:spPr>
          <a:xfrm>
            <a:off x="806856" y="718588"/>
            <a:ext cx="1914900" cy="127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txBox="1">
            <a:spLocks noGrp="1"/>
          </p:cNvSpPr>
          <p:nvPr>
            <p:ph type="title"/>
          </p:nvPr>
        </p:nvSpPr>
        <p:spPr>
          <a:xfrm>
            <a:off x="715100" y="2117125"/>
            <a:ext cx="4360200" cy="135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BACKGROUND &amp; PURPOSE</a:t>
            </a:r>
          </a:p>
        </p:txBody>
      </p:sp>
      <p:sp>
        <p:nvSpPr>
          <p:cNvPr id="906" name="Google Shape;906;p46"/>
          <p:cNvSpPr txBox="1">
            <a:spLocks noGrp="1"/>
          </p:cNvSpPr>
          <p:nvPr>
            <p:ph type="title" idx="2"/>
          </p:nvPr>
        </p:nvSpPr>
        <p:spPr>
          <a:xfrm>
            <a:off x="901050" y="830463"/>
            <a:ext cx="1726500" cy="999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p>
        </p:txBody>
      </p:sp>
      <p:sp>
        <p:nvSpPr>
          <p:cNvPr id="907" name="Google Shape;907;p46"/>
          <p:cNvSpPr txBox="1">
            <a:spLocks noGrp="1"/>
          </p:cNvSpPr>
          <p:nvPr>
            <p:ph type="subTitle" idx="1"/>
          </p:nvPr>
        </p:nvSpPr>
        <p:spPr>
          <a:xfrm>
            <a:off x="715100" y="4042900"/>
            <a:ext cx="43602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Learn about the impact of the project</a:t>
            </a:r>
          </a:p>
        </p:txBody>
      </p:sp>
      <p:grpSp>
        <p:nvGrpSpPr>
          <p:cNvPr id="908" name="Google Shape;908;p46"/>
          <p:cNvGrpSpPr/>
          <p:nvPr/>
        </p:nvGrpSpPr>
        <p:grpSpPr>
          <a:xfrm>
            <a:off x="824565" y="4550313"/>
            <a:ext cx="901695" cy="100516"/>
            <a:chOff x="824565" y="4550313"/>
            <a:chExt cx="901695" cy="100516"/>
          </a:xfrm>
        </p:grpSpPr>
        <p:sp>
          <p:nvSpPr>
            <p:cNvPr id="909" name="Google Shape;909;p46"/>
            <p:cNvSpPr/>
            <p:nvPr/>
          </p:nvSpPr>
          <p:spPr>
            <a:xfrm>
              <a:off x="8245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10912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13579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1624665" y="4550313"/>
              <a:ext cx="101595" cy="100516"/>
            </a:xfrm>
            <a:custGeom>
              <a:avLst/>
              <a:gdLst/>
              <a:ahLst/>
              <a:cxnLst/>
              <a:rect l="l" t="t" r="r" b="b"/>
              <a:pathLst>
                <a:path w="2544" h="2517" extrusionOk="0">
                  <a:moveTo>
                    <a:pt x="1272" y="1"/>
                  </a:moveTo>
                  <a:cubicBezTo>
                    <a:pt x="1263" y="1"/>
                    <a:pt x="1255" y="1"/>
                    <a:pt x="1246" y="1"/>
                  </a:cubicBezTo>
                  <a:cubicBezTo>
                    <a:pt x="551" y="17"/>
                    <a:pt x="1" y="590"/>
                    <a:pt x="15" y="1285"/>
                  </a:cubicBezTo>
                  <a:cubicBezTo>
                    <a:pt x="30" y="1971"/>
                    <a:pt x="589" y="2516"/>
                    <a:pt x="1272" y="2516"/>
                  </a:cubicBezTo>
                  <a:cubicBezTo>
                    <a:pt x="1281" y="2516"/>
                    <a:pt x="1289" y="2516"/>
                    <a:pt x="1298" y="2516"/>
                  </a:cubicBezTo>
                  <a:cubicBezTo>
                    <a:pt x="1993" y="2501"/>
                    <a:pt x="2543" y="1927"/>
                    <a:pt x="2529" y="1232"/>
                  </a:cubicBezTo>
                  <a:cubicBezTo>
                    <a:pt x="2514" y="547"/>
                    <a:pt x="1955" y="1"/>
                    <a:pt x="1272"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46"/>
          <p:cNvGrpSpPr/>
          <p:nvPr/>
        </p:nvGrpSpPr>
        <p:grpSpPr>
          <a:xfrm>
            <a:off x="7520669" y="1830383"/>
            <a:ext cx="511390" cy="140851"/>
            <a:chOff x="7520669" y="1830383"/>
            <a:chExt cx="511390" cy="140851"/>
          </a:xfrm>
        </p:grpSpPr>
        <p:sp>
          <p:nvSpPr>
            <p:cNvPr id="914" name="Google Shape;914;p46"/>
            <p:cNvSpPr/>
            <p:nvPr/>
          </p:nvSpPr>
          <p:spPr>
            <a:xfrm>
              <a:off x="7520669" y="1830383"/>
              <a:ext cx="140851" cy="140851"/>
            </a:xfrm>
            <a:custGeom>
              <a:avLst/>
              <a:gdLst/>
              <a:ahLst/>
              <a:cxnLst/>
              <a:rect l="l" t="t" r="r" b="b"/>
              <a:pathLst>
                <a:path w="3527" h="3527" extrusionOk="0">
                  <a:moveTo>
                    <a:pt x="1763" y="1"/>
                  </a:moveTo>
                  <a:cubicBezTo>
                    <a:pt x="1763" y="973"/>
                    <a:pt x="974" y="1762"/>
                    <a:pt x="1" y="1762"/>
                  </a:cubicBezTo>
                  <a:cubicBezTo>
                    <a:pt x="974" y="1762"/>
                    <a:pt x="1763" y="2552"/>
                    <a:pt x="1763" y="3526"/>
                  </a:cubicBezTo>
                  <a:cubicBezTo>
                    <a:pt x="1763" y="2552"/>
                    <a:pt x="2552" y="1762"/>
                    <a:pt x="3526" y="1762"/>
                  </a:cubicBezTo>
                  <a:cubicBezTo>
                    <a:pt x="2554" y="1762"/>
                    <a:pt x="1763" y="973"/>
                    <a:pt x="1763" y="1"/>
                  </a:cubicBezTo>
                  <a:close/>
                </a:path>
              </a:pathLst>
            </a:custGeom>
            <a:solidFill>
              <a:schemeClr val="lt1"/>
            </a:solidFill>
            <a:ln w="9525" cap="flat" cmpd="sng">
              <a:solidFill>
                <a:schemeClr val="accent1"/>
              </a:solidFill>
              <a:prstDash val="solid"/>
              <a:miter lim="1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46"/>
            <p:cNvCxnSpPr/>
            <p:nvPr/>
          </p:nvCxnSpPr>
          <p:spPr>
            <a:xfrm rot="10800000">
              <a:off x="7648500" y="1900800"/>
              <a:ext cx="200100" cy="0"/>
            </a:xfrm>
            <a:prstGeom prst="straightConnector1">
              <a:avLst/>
            </a:prstGeom>
            <a:noFill/>
            <a:ln w="9525" cap="flat" cmpd="sng">
              <a:solidFill>
                <a:schemeClr val="accent1"/>
              </a:solidFill>
              <a:prstDash val="solid"/>
              <a:round/>
              <a:headEnd type="none" w="med" len="med"/>
              <a:tailEnd type="none" w="med" len="med"/>
            </a:ln>
          </p:spPr>
        </p:cxnSp>
        <p:sp>
          <p:nvSpPr>
            <p:cNvPr id="916" name="Google Shape;916;p46"/>
            <p:cNvSpPr/>
            <p:nvPr/>
          </p:nvSpPr>
          <p:spPr>
            <a:xfrm>
              <a:off x="7891233" y="1830387"/>
              <a:ext cx="140827" cy="140797"/>
            </a:xfrm>
            <a:custGeom>
              <a:avLst/>
              <a:gdLst/>
              <a:ahLst/>
              <a:cxnLst/>
              <a:rect l="l" t="t" r="r" b="b"/>
              <a:pathLst>
                <a:path w="4695" h="4694" extrusionOk="0">
                  <a:moveTo>
                    <a:pt x="2347" y="1"/>
                  </a:moveTo>
                  <a:cubicBezTo>
                    <a:pt x="2347" y="1296"/>
                    <a:pt x="1296" y="2347"/>
                    <a:pt x="0" y="2347"/>
                  </a:cubicBezTo>
                  <a:cubicBezTo>
                    <a:pt x="1296" y="2347"/>
                    <a:pt x="2347" y="3398"/>
                    <a:pt x="2347" y="4694"/>
                  </a:cubicBezTo>
                  <a:cubicBezTo>
                    <a:pt x="2347" y="3398"/>
                    <a:pt x="3398" y="2347"/>
                    <a:pt x="4694" y="2347"/>
                  </a:cubicBezTo>
                  <a:cubicBezTo>
                    <a:pt x="3398" y="2347"/>
                    <a:pt x="2347" y="1296"/>
                    <a:pt x="2347"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6F6794B-34C0-E657-B157-2C8040B1E313}"/>
              </a:ext>
            </a:extLst>
          </p:cNvPr>
          <p:cNvSpPr txBox="1"/>
          <p:nvPr/>
        </p:nvSpPr>
        <p:spPr>
          <a:xfrm>
            <a:off x="8468635" y="4718335"/>
            <a:ext cx="474810"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3/21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2"/>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THE CLIENTS</a:t>
            </a:r>
            <a:endParaRPr/>
          </a:p>
        </p:txBody>
      </p:sp>
      <p:grpSp>
        <p:nvGrpSpPr>
          <p:cNvPr id="2" name="Group 1">
            <a:extLst>
              <a:ext uri="{FF2B5EF4-FFF2-40B4-BE49-F238E27FC236}">
                <a16:creationId xmlns:a16="http://schemas.microsoft.com/office/drawing/2014/main" id="{F5275124-C623-EFE4-1C5B-C5D7B8FE884D}"/>
              </a:ext>
            </a:extLst>
          </p:cNvPr>
          <p:cNvGrpSpPr/>
          <p:nvPr/>
        </p:nvGrpSpPr>
        <p:grpSpPr>
          <a:xfrm>
            <a:off x="2623992" y="1290422"/>
            <a:ext cx="3630007" cy="1096250"/>
            <a:chOff x="2710704" y="1290422"/>
            <a:chExt cx="3630007" cy="1096250"/>
          </a:xfrm>
        </p:grpSpPr>
        <p:sp>
          <p:nvSpPr>
            <p:cNvPr id="999" name="Google Shape;999;p52"/>
            <p:cNvSpPr txBox="1"/>
            <p:nvPr/>
          </p:nvSpPr>
          <p:spPr>
            <a:xfrm>
              <a:off x="3485555" y="1290422"/>
              <a:ext cx="2855156" cy="48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Goldman"/>
                  <a:ea typeface="Goldman"/>
                  <a:cs typeface="Goldman"/>
                  <a:sym typeface="Goldman"/>
                </a:rPr>
                <a:t>DR. CHARLES DE LANNOY</a:t>
              </a:r>
              <a:endParaRPr sz="2000">
                <a:solidFill>
                  <a:schemeClr val="dk1"/>
                </a:solidFill>
                <a:latin typeface="Goldman"/>
                <a:ea typeface="Goldman"/>
                <a:cs typeface="Goldman"/>
                <a:sym typeface="Goldman"/>
              </a:endParaRPr>
            </a:p>
          </p:txBody>
        </p:sp>
        <p:sp>
          <p:nvSpPr>
            <p:cNvPr id="1000" name="Google Shape;1000;p52"/>
            <p:cNvSpPr txBox="1"/>
            <p:nvPr/>
          </p:nvSpPr>
          <p:spPr>
            <a:xfrm>
              <a:off x="3502182" y="1678494"/>
              <a:ext cx="2657549" cy="70817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dk1"/>
                  </a:solidFill>
                  <a:latin typeface="Comfortaa"/>
                  <a:ea typeface="Comfortaa"/>
                  <a:cs typeface="Comfortaa"/>
                  <a:sym typeface="Comfortaa"/>
                </a:rPr>
                <a:t>Head of the </a:t>
              </a:r>
              <a:r>
                <a:rPr lang="en" sz="1200" b="1" i="1">
                  <a:solidFill>
                    <a:schemeClr val="dk1"/>
                  </a:solidFill>
                  <a:latin typeface="Comfortaa"/>
                  <a:ea typeface="Comfortaa"/>
                  <a:cs typeface="Comfortaa"/>
                  <a:sym typeface="Comfortaa"/>
                </a:rPr>
                <a:t>de Lannoy Lab</a:t>
              </a:r>
              <a:r>
                <a:rPr lang="en" sz="1200">
                  <a:solidFill>
                    <a:schemeClr val="dk1"/>
                  </a:solidFill>
                  <a:latin typeface="Comfortaa"/>
                  <a:ea typeface="Comfortaa"/>
                  <a:cs typeface="Comfortaa"/>
                  <a:sym typeface="Comfortaa"/>
                </a:rPr>
                <a:t>, running experiments for Ocean Carbon Dioxide Removal</a:t>
              </a:r>
              <a:endParaRPr sz="1200">
                <a:solidFill>
                  <a:schemeClr val="dk1"/>
                </a:solidFill>
                <a:latin typeface="Comfortaa"/>
                <a:ea typeface="Comfortaa"/>
                <a:cs typeface="Comfortaa"/>
                <a:sym typeface="Comfortaa"/>
              </a:endParaRPr>
            </a:p>
          </p:txBody>
        </p:sp>
        <p:sp>
          <p:nvSpPr>
            <p:cNvPr id="1007" name="Google Shape;1007;p52"/>
            <p:cNvSpPr/>
            <p:nvPr/>
          </p:nvSpPr>
          <p:spPr>
            <a:xfrm>
              <a:off x="2710704" y="1490290"/>
              <a:ext cx="724500" cy="723677"/>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600" b="1">
                <a:solidFill>
                  <a:schemeClr val="dk1"/>
                </a:solidFill>
                <a:latin typeface="Goldman"/>
                <a:ea typeface="Goldman"/>
                <a:cs typeface="Goldman"/>
                <a:sym typeface="Goldman"/>
              </a:endParaRPr>
            </a:p>
          </p:txBody>
        </p:sp>
      </p:grpSp>
      <p:grpSp>
        <p:nvGrpSpPr>
          <p:cNvPr id="3" name="Group 2">
            <a:extLst>
              <a:ext uri="{FF2B5EF4-FFF2-40B4-BE49-F238E27FC236}">
                <a16:creationId xmlns:a16="http://schemas.microsoft.com/office/drawing/2014/main" id="{55EE91A1-CF76-4F81-0941-07D136E3C7FC}"/>
              </a:ext>
            </a:extLst>
          </p:cNvPr>
          <p:cNvGrpSpPr/>
          <p:nvPr/>
        </p:nvGrpSpPr>
        <p:grpSpPr>
          <a:xfrm>
            <a:off x="2661397" y="2908981"/>
            <a:ext cx="3455440" cy="1222441"/>
            <a:chOff x="2710704" y="3058609"/>
            <a:chExt cx="3455440" cy="1222441"/>
          </a:xfrm>
        </p:grpSpPr>
        <p:sp>
          <p:nvSpPr>
            <p:cNvPr id="1001" name="Google Shape;1001;p52"/>
            <p:cNvSpPr txBox="1"/>
            <p:nvPr/>
          </p:nvSpPr>
          <p:spPr>
            <a:xfrm>
              <a:off x="3625926" y="3058609"/>
              <a:ext cx="2416481" cy="48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Goldman"/>
                  <a:ea typeface="Goldman"/>
                  <a:cs typeface="Goldman"/>
                  <a:sym typeface="Goldman"/>
                </a:rPr>
                <a:t>Bassel Abdelkader</a:t>
              </a:r>
              <a:endParaRPr sz="2000">
                <a:solidFill>
                  <a:schemeClr val="dk1"/>
                </a:solidFill>
                <a:latin typeface="Goldman"/>
                <a:ea typeface="Goldman"/>
                <a:cs typeface="Goldman"/>
                <a:sym typeface="Goldman"/>
              </a:endParaRPr>
            </a:p>
          </p:txBody>
        </p:sp>
        <p:sp>
          <p:nvSpPr>
            <p:cNvPr id="1002" name="Google Shape;1002;p52"/>
            <p:cNvSpPr txBox="1"/>
            <p:nvPr/>
          </p:nvSpPr>
          <p:spPr>
            <a:xfrm>
              <a:off x="3502190" y="3474602"/>
              <a:ext cx="2663954" cy="80644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dk1"/>
                  </a:solidFill>
                  <a:latin typeface="Comfortaa"/>
                  <a:ea typeface="Comfortaa"/>
                  <a:cs typeface="Comfortaa"/>
                  <a:sym typeface="Comfortaa"/>
                </a:rPr>
                <a:t>Post-doctoral researcher, leading the experiments and current data collection</a:t>
              </a:r>
              <a:endParaRPr sz="1200">
                <a:solidFill>
                  <a:schemeClr val="dk1"/>
                </a:solidFill>
                <a:latin typeface="Comfortaa"/>
                <a:ea typeface="Comfortaa"/>
                <a:cs typeface="Comfortaa"/>
                <a:sym typeface="Comfortaa"/>
              </a:endParaRPr>
            </a:p>
          </p:txBody>
        </p:sp>
        <p:sp>
          <p:nvSpPr>
            <p:cNvPr id="1008" name="Google Shape;1008;p52"/>
            <p:cNvSpPr/>
            <p:nvPr/>
          </p:nvSpPr>
          <p:spPr>
            <a:xfrm>
              <a:off x="2710704" y="3224867"/>
              <a:ext cx="724500" cy="72367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600" b="1">
                <a:solidFill>
                  <a:schemeClr val="lt1"/>
                </a:solidFill>
                <a:latin typeface="Goldman"/>
                <a:ea typeface="Goldman"/>
                <a:cs typeface="Goldman"/>
                <a:sym typeface="Goldm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1BA504-35DB-49B9-7110-9F887380D4A0}"/>
              </a:ext>
            </a:extLst>
          </p:cNvPr>
          <p:cNvSpPr>
            <a:spLocks noGrp="1"/>
          </p:cNvSpPr>
          <p:nvPr>
            <p:ph type="title" idx="3"/>
          </p:nvPr>
        </p:nvSpPr>
        <p:spPr>
          <a:xfrm>
            <a:off x="612183" y="402955"/>
            <a:ext cx="6255417" cy="852407"/>
          </a:xfrm>
        </p:spPr>
        <p:txBody>
          <a:bodyPr/>
          <a:lstStyle/>
          <a:p>
            <a:r>
              <a:rPr lang="en-CA"/>
              <a:t>OCEAN ALKALINITY ENHANCEMENT EXPERIMENT PROCESS</a:t>
            </a:r>
          </a:p>
        </p:txBody>
      </p:sp>
      <p:pic>
        <p:nvPicPr>
          <p:cNvPr id="22" name="Picture 21" descr="A blue and white molecule&#10;&#10;AI-generated content may be incorrect.">
            <a:extLst>
              <a:ext uri="{FF2B5EF4-FFF2-40B4-BE49-F238E27FC236}">
                <a16:creationId xmlns:a16="http://schemas.microsoft.com/office/drawing/2014/main" id="{46355DAD-16F6-1600-EA41-ECC774935C2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1531" y1="41633" x2="48061" y2="40612"/>
                        <a14:foregroundMark x1="46633" y1="41531" x2="50000" y2="43673"/>
                        <a14:foregroundMark x1="51939" y1="37653" x2="53163" y2="40612"/>
                        <a14:foregroundMark x1="51735" y1="38469" x2="47551" y2="41224"/>
                      </a14:backgroundRemoval>
                    </a14:imgEffect>
                  </a14:imgLayer>
                </a14:imgProps>
              </a:ext>
            </a:extLst>
          </a:blip>
          <a:stretch>
            <a:fillRect/>
          </a:stretch>
        </p:blipFill>
        <p:spPr>
          <a:xfrm>
            <a:off x="6851880" y="464309"/>
            <a:ext cx="2292119" cy="2292119"/>
          </a:xfrm>
          <a:prstGeom prst="rect">
            <a:avLst/>
          </a:prstGeom>
        </p:spPr>
      </p:pic>
      <p:pic>
        <p:nvPicPr>
          <p:cNvPr id="24" name="Picture 23" descr="A close up of a body of water&#10;&#10;AI-generated content may be incorrect.">
            <a:extLst>
              <a:ext uri="{FF2B5EF4-FFF2-40B4-BE49-F238E27FC236}">
                <a16:creationId xmlns:a16="http://schemas.microsoft.com/office/drawing/2014/main" id="{2E9D8E6F-1C4D-2967-A182-FE418F3D8B1A}"/>
              </a:ext>
            </a:extLst>
          </p:cNvPr>
          <p:cNvPicPr>
            <a:picLocks noChangeAspect="1"/>
          </p:cNvPicPr>
          <p:nvPr/>
        </p:nvPicPr>
        <p:blipFill>
          <a:blip r:embed="rId5">
            <a:alphaModFix amt="50000"/>
          </a:blip>
          <a:stretch>
            <a:fillRect/>
          </a:stretch>
        </p:blipFill>
        <p:spPr>
          <a:xfrm>
            <a:off x="199732" y="3180202"/>
            <a:ext cx="6868556" cy="1786635"/>
          </a:xfrm>
          <a:prstGeom prst="rect">
            <a:avLst/>
          </a:prstGeom>
        </p:spPr>
      </p:pic>
      <p:sp>
        <p:nvSpPr>
          <p:cNvPr id="4" name="Subtitle 3">
            <a:extLst>
              <a:ext uri="{FF2B5EF4-FFF2-40B4-BE49-F238E27FC236}">
                <a16:creationId xmlns:a16="http://schemas.microsoft.com/office/drawing/2014/main" id="{716F710F-C778-9853-5229-D1584D7EC442}"/>
              </a:ext>
            </a:extLst>
          </p:cNvPr>
          <p:cNvSpPr>
            <a:spLocks noGrp="1"/>
          </p:cNvSpPr>
          <p:nvPr>
            <p:ph type="subTitle" idx="2"/>
          </p:nvPr>
        </p:nvSpPr>
        <p:spPr>
          <a:xfrm>
            <a:off x="716706" y="1446416"/>
            <a:ext cx="5513613" cy="2683882"/>
          </a:xfrm>
        </p:spPr>
        <p:txBody>
          <a:bodyPr/>
          <a:lstStyle/>
          <a:p>
            <a:pPr marL="495300" indent="-342900">
              <a:buFont typeface="Arial" panose="020B0604020202020204" pitchFamily="34" charset="0"/>
              <a:buChar char="•"/>
            </a:pPr>
            <a:r>
              <a:rPr lang="en-CA" sz="1600"/>
              <a:t>Scalable process to capture CO2 emissions using Bipolar Membrane Electrodialysis (</a:t>
            </a:r>
            <a:r>
              <a:rPr lang="en-CA" sz="1600" b="1"/>
              <a:t>BMED</a:t>
            </a:r>
            <a:r>
              <a:rPr lang="en-CA" sz="1600"/>
              <a:t>) technology</a:t>
            </a:r>
          </a:p>
          <a:p>
            <a:pPr marL="495300" indent="-342900">
              <a:buFont typeface="Arial" panose="020B0604020202020204" pitchFamily="34" charset="0"/>
              <a:buChar char="•"/>
            </a:pPr>
            <a:endParaRPr lang="en-CA" sz="1600"/>
          </a:p>
          <a:p>
            <a:pPr marL="495300" indent="-342900">
              <a:buFont typeface="Arial" panose="020B0604020202020204" pitchFamily="34" charset="0"/>
              <a:buChar char="•"/>
            </a:pPr>
            <a:r>
              <a:rPr lang="en-CA" sz="1600"/>
              <a:t>BMED takes a salt solution </a:t>
            </a:r>
            <a:r>
              <a:rPr lang="en-CA" sz="1600">
                <a:sym typeface="Wingdings" pitchFamily="2" charset="2"/>
              </a:rPr>
              <a:t> </a:t>
            </a:r>
            <a:r>
              <a:rPr lang="en-CA" sz="1600"/>
              <a:t>produce an alkaline solution to add back to oceans’ waters</a:t>
            </a:r>
          </a:p>
          <a:p>
            <a:pPr marL="495300" indent="-342900">
              <a:buFont typeface="Arial" panose="020B0604020202020204" pitchFamily="34" charset="0"/>
              <a:buChar char="•"/>
            </a:pPr>
            <a:endParaRPr lang="en-CA" sz="1600"/>
          </a:p>
          <a:p>
            <a:pPr marL="495300" indent="-342900">
              <a:buFont typeface="Arial" panose="020B0604020202020204" pitchFamily="34" charset="0"/>
              <a:buChar char="•"/>
            </a:pPr>
            <a:r>
              <a:rPr lang="en-CA" sz="1600"/>
              <a:t>The </a:t>
            </a:r>
            <a:r>
              <a:rPr lang="en-CA" sz="1600" b="1"/>
              <a:t>global</a:t>
            </a:r>
            <a:r>
              <a:rPr lang="en-CA" sz="1600"/>
              <a:t> perspective: shift ocean pH levels back to normal to </a:t>
            </a:r>
            <a:r>
              <a:rPr lang="en-CA" sz="1600" b="1"/>
              <a:t>increase ocean’s CO2 absorption</a:t>
            </a:r>
            <a:r>
              <a:rPr lang="en-CA" sz="1600"/>
              <a:t> and </a:t>
            </a:r>
            <a:r>
              <a:rPr lang="en-CA" sz="1600" b="1"/>
              <a:t>mitigate global temperature rise</a:t>
            </a:r>
          </a:p>
        </p:txBody>
      </p:sp>
      <p:sp>
        <p:nvSpPr>
          <p:cNvPr id="2" name="TextBox 1">
            <a:extLst>
              <a:ext uri="{FF2B5EF4-FFF2-40B4-BE49-F238E27FC236}">
                <a16:creationId xmlns:a16="http://schemas.microsoft.com/office/drawing/2014/main" id="{7C2AC623-F4FC-B6AC-DC6A-B27C38AB736A}"/>
              </a:ext>
            </a:extLst>
          </p:cNvPr>
          <p:cNvSpPr txBox="1"/>
          <p:nvPr/>
        </p:nvSpPr>
        <p:spPr>
          <a:xfrm>
            <a:off x="8459110" y="4718335"/>
            <a:ext cx="484428"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4/21</a:t>
            </a:r>
          </a:p>
        </p:txBody>
      </p:sp>
    </p:spTree>
    <p:extLst>
      <p:ext uri="{BB962C8B-B14F-4D97-AF65-F5344CB8AC3E}">
        <p14:creationId xmlns:p14="http://schemas.microsoft.com/office/powerpoint/2010/main" val="294245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C9B779-9D80-8E9C-E8D9-396386E2C29E}"/>
              </a:ext>
            </a:extLst>
          </p:cNvPr>
          <p:cNvPicPr>
            <a:picLocks noChangeAspect="1"/>
          </p:cNvPicPr>
          <p:nvPr/>
        </p:nvPicPr>
        <p:blipFill>
          <a:blip r:embed="rId3"/>
          <a:stretch>
            <a:fillRect/>
          </a:stretch>
        </p:blipFill>
        <p:spPr>
          <a:xfrm>
            <a:off x="1523741" y="527874"/>
            <a:ext cx="4944794" cy="3333023"/>
          </a:xfrm>
          <a:prstGeom prst="rect">
            <a:avLst/>
          </a:prstGeom>
        </p:spPr>
      </p:pic>
      <p:sp>
        <p:nvSpPr>
          <p:cNvPr id="16" name="TextBox 15">
            <a:extLst>
              <a:ext uri="{FF2B5EF4-FFF2-40B4-BE49-F238E27FC236}">
                <a16:creationId xmlns:a16="http://schemas.microsoft.com/office/drawing/2014/main" id="{8B4D31FC-D6B4-68CC-43B9-CDB24CC426ED}"/>
              </a:ext>
            </a:extLst>
          </p:cNvPr>
          <p:cNvSpPr txBox="1"/>
          <p:nvPr/>
        </p:nvSpPr>
        <p:spPr>
          <a:xfrm>
            <a:off x="1525336" y="3981905"/>
            <a:ext cx="49478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i="1">
                <a:solidFill>
                  <a:srgbClr val="23242A"/>
                </a:solidFill>
              </a:rPr>
              <a:t>The bipolar membrane electrodialysis (BMED) system in the de </a:t>
            </a:r>
            <a:r>
              <a:rPr lang="en-GB" sz="1100" i="1" err="1">
                <a:solidFill>
                  <a:srgbClr val="23242A"/>
                </a:solidFill>
              </a:rPr>
              <a:t>Lannoy</a:t>
            </a:r>
            <a:r>
              <a:rPr lang="en-GB" sz="1100" i="1">
                <a:solidFill>
                  <a:srgbClr val="23242A"/>
                </a:solidFill>
              </a:rPr>
              <a:t> Lab at McMaster University.</a:t>
            </a:r>
            <a:endParaRPr lang="en-US"/>
          </a:p>
        </p:txBody>
      </p:sp>
    </p:spTree>
    <p:extLst>
      <p:ext uri="{BB962C8B-B14F-4D97-AF65-F5344CB8AC3E}">
        <p14:creationId xmlns:p14="http://schemas.microsoft.com/office/powerpoint/2010/main" val="399600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83"/>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CURRENT SITUATION</a:t>
            </a:r>
            <a:endParaRPr/>
          </a:p>
        </p:txBody>
      </p:sp>
      <p:sp>
        <p:nvSpPr>
          <p:cNvPr id="1750" name="Google Shape;1750;p83"/>
          <p:cNvSpPr txBox="1"/>
          <p:nvPr/>
        </p:nvSpPr>
        <p:spPr>
          <a:xfrm>
            <a:off x="6059838" y="2517349"/>
            <a:ext cx="2690100" cy="48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CA" sz="2000">
                <a:solidFill>
                  <a:schemeClr val="accent1"/>
                </a:solidFill>
                <a:latin typeface="Goldman"/>
                <a:ea typeface="Goldman"/>
                <a:cs typeface="Goldman"/>
                <a:sym typeface="Goldman"/>
              </a:rPr>
              <a:t>DATA FROM MACHINE</a:t>
            </a:r>
          </a:p>
        </p:txBody>
      </p:sp>
      <p:pic>
        <p:nvPicPr>
          <p:cNvPr id="3" name="Picture 2" descr="A screenshot of a computer&#10;&#10;AI-generated content may be incorrect.">
            <a:extLst>
              <a:ext uri="{FF2B5EF4-FFF2-40B4-BE49-F238E27FC236}">
                <a16:creationId xmlns:a16="http://schemas.microsoft.com/office/drawing/2014/main" id="{496293E1-D43A-28D1-4B8A-8BEBD4F52BFC}"/>
              </a:ext>
            </a:extLst>
          </p:cNvPr>
          <p:cNvPicPr>
            <a:picLocks noChangeAspect="1"/>
          </p:cNvPicPr>
          <p:nvPr/>
        </p:nvPicPr>
        <p:blipFill>
          <a:blip r:embed="rId3"/>
          <a:stretch>
            <a:fillRect/>
          </a:stretch>
        </p:blipFill>
        <p:spPr>
          <a:xfrm>
            <a:off x="238102" y="981196"/>
            <a:ext cx="5907153" cy="3396026"/>
          </a:xfrm>
          <a:prstGeom prst="rect">
            <a:avLst/>
          </a:prstGeom>
        </p:spPr>
      </p:pic>
      <p:sp>
        <p:nvSpPr>
          <p:cNvPr id="1753" name="Google Shape;1753;p83"/>
          <p:cNvSpPr txBox="1"/>
          <p:nvPr/>
        </p:nvSpPr>
        <p:spPr>
          <a:xfrm>
            <a:off x="6059838" y="2865047"/>
            <a:ext cx="2690100" cy="7925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a:solidFill>
                  <a:schemeClr val="dk1"/>
                </a:solidFill>
                <a:latin typeface="Comfortaa"/>
                <a:ea typeface="Comfortaa"/>
                <a:cs typeface="Comfortaa"/>
                <a:sym typeface="Comfortaa"/>
              </a:rPr>
              <a:t>A </a:t>
            </a:r>
            <a:r>
              <a:rPr lang="en-CA" sz="1200" b="1">
                <a:solidFill>
                  <a:schemeClr val="tx1">
                    <a:lumMod val="75000"/>
                    <a:lumOff val="25000"/>
                  </a:schemeClr>
                </a:solidFill>
                <a:latin typeface="Comfortaa"/>
                <a:ea typeface="Comfortaa"/>
                <a:cs typeface="Comfortaa"/>
                <a:sym typeface="Comfortaa"/>
              </a:rPr>
              <a:t>single</a:t>
            </a:r>
            <a:r>
              <a:rPr lang="en-CA" sz="1200">
                <a:solidFill>
                  <a:schemeClr val="dk1"/>
                </a:solidFill>
                <a:latin typeface="Comfortaa"/>
                <a:ea typeface="Comfortaa"/>
                <a:cs typeface="Comfortaa"/>
                <a:sym typeface="Comfortaa"/>
              </a:rPr>
              <a:t> Excel spreadsheet generated for every experiment</a:t>
            </a:r>
          </a:p>
          <a:p>
            <a:pPr marL="0" lvl="0" indent="0" algn="ctr" rtl="0">
              <a:spcBef>
                <a:spcPts val="0"/>
              </a:spcBef>
              <a:spcAft>
                <a:spcPts val="0"/>
              </a:spcAft>
              <a:buNone/>
            </a:pPr>
            <a:r>
              <a:rPr lang="en-CA" sz="1200" b="1">
                <a:solidFill>
                  <a:schemeClr val="tx1">
                    <a:lumMod val="75000"/>
                    <a:lumOff val="25000"/>
                  </a:schemeClr>
                </a:solidFill>
                <a:latin typeface="Comfortaa"/>
                <a:ea typeface="Comfortaa"/>
                <a:cs typeface="Comfortaa"/>
                <a:sym typeface="Comfortaa"/>
              </a:rPr>
              <a:t>115</a:t>
            </a:r>
            <a:r>
              <a:rPr lang="en-CA" sz="1200">
                <a:solidFill>
                  <a:schemeClr val="dk1"/>
                </a:solidFill>
                <a:latin typeface="Comfortaa"/>
                <a:ea typeface="Comfortaa"/>
                <a:cs typeface="Comfortaa"/>
                <a:sym typeface="Comfortaa"/>
              </a:rPr>
              <a:t> experiments conducted so far</a:t>
            </a:r>
            <a:endParaRPr sz="1200">
              <a:solidFill>
                <a:schemeClr val="dk1"/>
              </a:solidFill>
              <a:latin typeface="Comfortaa"/>
              <a:ea typeface="Comfortaa"/>
              <a:cs typeface="Comfortaa"/>
              <a:sym typeface="Comfortaa"/>
            </a:endParaRPr>
          </a:p>
        </p:txBody>
      </p:sp>
      <p:cxnSp>
        <p:nvCxnSpPr>
          <p:cNvPr id="1752" name="Google Shape;1752;p83"/>
          <p:cNvCxnSpPr>
            <a:cxnSpLocks/>
            <a:stCxn id="1750" idx="0"/>
          </p:cNvCxnSpPr>
          <p:nvPr/>
        </p:nvCxnSpPr>
        <p:spPr>
          <a:xfrm rot="16200000" flipV="1">
            <a:off x="6081902" y="1194363"/>
            <a:ext cx="709369" cy="1936604"/>
          </a:xfrm>
          <a:prstGeom prst="bentConnector2">
            <a:avLst/>
          </a:prstGeom>
          <a:noFill/>
          <a:ln w="9525" cap="flat" cmpd="sng">
            <a:solidFill>
              <a:schemeClr val="accent1"/>
            </a:solidFill>
            <a:prstDash val="solid"/>
            <a:round/>
            <a:headEnd type="none" w="med" len="med"/>
            <a:tailEnd type="diamond" w="med" len="med"/>
          </a:ln>
        </p:spPr>
      </p:cxnSp>
      <p:sp>
        <p:nvSpPr>
          <p:cNvPr id="2" name="TextBox 1">
            <a:extLst>
              <a:ext uri="{FF2B5EF4-FFF2-40B4-BE49-F238E27FC236}">
                <a16:creationId xmlns:a16="http://schemas.microsoft.com/office/drawing/2014/main" id="{E36E72D9-AB95-C58C-7FF2-2ADFC6561420}"/>
              </a:ext>
            </a:extLst>
          </p:cNvPr>
          <p:cNvSpPr txBox="1"/>
          <p:nvPr/>
        </p:nvSpPr>
        <p:spPr>
          <a:xfrm>
            <a:off x="8465460" y="4718335"/>
            <a:ext cx="478016"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5/21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1"/>
          <p:cNvSpPr txBox="1">
            <a:spLocks noGrp="1"/>
          </p:cNvSpPr>
          <p:nvPr>
            <p:ph type="title"/>
          </p:nvPr>
        </p:nvSpPr>
        <p:spPr>
          <a:xfrm>
            <a:off x="720000" y="535000"/>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CA"/>
              <a:t>PROBLEM &amp; PURPOSE</a:t>
            </a:r>
          </a:p>
        </p:txBody>
      </p:sp>
      <p:sp>
        <p:nvSpPr>
          <p:cNvPr id="981" name="Google Shape;981;p51"/>
          <p:cNvSpPr/>
          <p:nvPr/>
        </p:nvSpPr>
        <p:spPr>
          <a:xfrm>
            <a:off x="1824382" y="2660609"/>
            <a:ext cx="2705700" cy="1018200"/>
          </a:xfrm>
          <a:prstGeom prst="rect">
            <a:avLst/>
          </a:prstGeom>
          <a:noFill/>
          <a:ln w="9525" cap="flat" cmpd="sng">
            <a:solidFill>
              <a:schemeClr val="accent1"/>
            </a:solidFill>
            <a:prstDash val="solid"/>
            <a:round/>
            <a:headEnd type="none" w="sm" len="sm"/>
            <a:tailEnd type="none" w="sm" len="sm"/>
          </a:ln>
        </p:spPr>
        <p:txBody>
          <a:bodyPr spcFirstLastPara="1" wrap="square" lIns="45700" tIns="91425" rIns="45700" bIns="91425" anchor="ctr" anchorCtr="0">
            <a:noAutofit/>
          </a:bodyPr>
          <a:lstStyle/>
          <a:p>
            <a:pPr marL="0" lvl="0" indent="0" algn="ctr" rtl="0">
              <a:lnSpc>
                <a:spcPct val="80000"/>
              </a:lnSpc>
              <a:spcBef>
                <a:spcPts val="0"/>
              </a:spcBef>
              <a:spcAft>
                <a:spcPts val="0"/>
              </a:spcAft>
              <a:buNone/>
            </a:pPr>
            <a:r>
              <a:rPr lang="en-CA" sz="2000">
                <a:solidFill>
                  <a:schemeClr val="dk1"/>
                </a:solidFill>
                <a:latin typeface="Goldman"/>
                <a:ea typeface="Goldman"/>
                <a:cs typeface="Goldman"/>
                <a:sym typeface="Goldman"/>
              </a:rPr>
              <a:t>SCALABILITY </a:t>
            </a:r>
          </a:p>
        </p:txBody>
      </p:sp>
      <p:sp>
        <p:nvSpPr>
          <p:cNvPr id="982" name="Google Shape;982;p51"/>
          <p:cNvSpPr/>
          <p:nvPr/>
        </p:nvSpPr>
        <p:spPr>
          <a:xfrm>
            <a:off x="1816382" y="1512009"/>
            <a:ext cx="2705700" cy="1018200"/>
          </a:xfrm>
          <a:prstGeom prst="rect">
            <a:avLst/>
          </a:prstGeom>
          <a:noFill/>
          <a:ln w="9525" cap="flat" cmpd="sng">
            <a:solidFill>
              <a:schemeClr val="accent1"/>
            </a:solidFill>
            <a:prstDash val="solid"/>
            <a:round/>
            <a:headEnd type="none" w="sm" len="sm"/>
            <a:tailEnd type="none" w="sm" len="sm"/>
          </a:ln>
        </p:spPr>
        <p:txBody>
          <a:bodyPr spcFirstLastPara="1" wrap="square" lIns="45700" tIns="91425" rIns="45700" bIns="91425" anchor="ctr" anchorCtr="0">
            <a:noAutofit/>
          </a:bodyPr>
          <a:lstStyle/>
          <a:p>
            <a:pPr marL="0" lvl="0" indent="0" algn="ctr" rtl="0">
              <a:lnSpc>
                <a:spcPct val="80000"/>
              </a:lnSpc>
              <a:spcBef>
                <a:spcPts val="0"/>
              </a:spcBef>
              <a:spcAft>
                <a:spcPts val="0"/>
              </a:spcAft>
              <a:buNone/>
            </a:pPr>
            <a:r>
              <a:rPr lang="en" sz="2000">
                <a:solidFill>
                  <a:schemeClr val="dk1"/>
                </a:solidFill>
                <a:latin typeface="Goldman"/>
                <a:ea typeface="Goldman"/>
                <a:cs typeface="Goldman"/>
                <a:sym typeface="Goldman"/>
              </a:rPr>
              <a:t>MORE EXPERIMENTS MUST BE CONDUCTED</a:t>
            </a:r>
            <a:endParaRPr sz="2000">
              <a:solidFill>
                <a:schemeClr val="dk1"/>
              </a:solidFill>
              <a:latin typeface="Goldman"/>
              <a:ea typeface="Goldman"/>
              <a:cs typeface="Goldman"/>
              <a:sym typeface="Goldman"/>
            </a:endParaRPr>
          </a:p>
        </p:txBody>
      </p:sp>
      <p:sp>
        <p:nvSpPr>
          <p:cNvPr id="983" name="Google Shape;983;p51"/>
          <p:cNvSpPr/>
          <p:nvPr/>
        </p:nvSpPr>
        <p:spPr>
          <a:xfrm>
            <a:off x="4668957" y="1512009"/>
            <a:ext cx="2705700" cy="1018200"/>
          </a:xfrm>
          <a:prstGeom prst="rect">
            <a:avLst/>
          </a:prstGeom>
          <a:gradFill>
            <a:gsLst>
              <a:gs pos="0">
                <a:schemeClr val="lt1"/>
              </a:gs>
              <a:gs pos="13000">
                <a:schemeClr val="dk2"/>
              </a:gs>
              <a:gs pos="64000">
                <a:schemeClr val="lt2"/>
              </a:gs>
              <a:gs pos="100000">
                <a:schemeClr val="accent1"/>
              </a:gs>
            </a:gsLst>
            <a:path path="circle">
              <a:fillToRect l="100000" b="100000"/>
            </a:path>
            <a:tileRect t="-100000" r="-100000"/>
          </a:gradFill>
          <a:ln w="9525" cap="flat" cmpd="sng">
            <a:solidFill>
              <a:schemeClr val="accent1"/>
            </a:solidFill>
            <a:prstDash val="solid"/>
            <a:round/>
            <a:headEnd type="none" w="sm" len="sm"/>
            <a:tailEnd type="none" w="sm" len="sm"/>
          </a:ln>
        </p:spPr>
        <p:txBody>
          <a:bodyPr spcFirstLastPara="1" wrap="square" lIns="45700" tIns="91425" rIns="45700" bIns="91425" anchor="ctr" anchorCtr="0">
            <a:noAutofit/>
          </a:bodyPr>
          <a:lstStyle/>
          <a:p>
            <a:pPr marL="0" lvl="0" indent="0" algn="ctr" rtl="0">
              <a:lnSpc>
                <a:spcPct val="80000"/>
              </a:lnSpc>
              <a:spcBef>
                <a:spcPts val="0"/>
              </a:spcBef>
              <a:spcAft>
                <a:spcPts val="0"/>
              </a:spcAft>
              <a:buNone/>
            </a:pPr>
            <a:r>
              <a:rPr lang="en" sz="2000">
                <a:solidFill>
                  <a:schemeClr val="lt1"/>
                </a:solidFill>
                <a:latin typeface="Goldman"/>
                <a:ea typeface="Goldman"/>
                <a:cs typeface="Goldman"/>
                <a:sym typeface="Goldman"/>
              </a:rPr>
              <a:t>LOTS OF DATA </a:t>
            </a:r>
            <a:endParaRPr sz="2000">
              <a:solidFill>
                <a:schemeClr val="lt1"/>
              </a:solidFill>
              <a:latin typeface="Goldman"/>
              <a:ea typeface="Goldman"/>
              <a:cs typeface="Goldman"/>
              <a:sym typeface="Goldman"/>
            </a:endParaRPr>
          </a:p>
        </p:txBody>
      </p:sp>
      <p:sp>
        <p:nvSpPr>
          <p:cNvPr id="984" name="Google Shape;984;p51"/>
          <p:cNvSpPr/>
          <p:nvPr/>
        </p:nvSpPr>
        <p:spPr>
          <a:xfrm>
            <a:off x="4668973" y="2666261"/>
            <a:ext cx="2705700" cy="1018200"/>
          </a:xfrm>
          <a:prstGeom prst="rect">
            <a:avLst/>
          </a:prstGeom>
          <a:noFill/>
          <a:ln w="9525" cap="flat" cmpd="sng">
            <a:solidFill>
              <a:schemeClr val="accent1"/>
            </a:solidFill>
            <a:prstDash val="solid"/>
            <a:round/>
            <a:headEnd type="none" w="sm" len="sm"/>
            <a:tailEnd type="none" w="sm" len="sm"/>
          </a:ln>
        </p:spPr>
        <p:txBody>
          <a:bodyPr spcFirstLastPara="1" wrap="square" lIns="45700" tIns="91425" rIns="45700" bIns="91425" anchor="ctr" anchorCtr="0">
            <a:noAutofit/>
          </a:bodyPr>
          <a:lstStyle/>
          <a:p>
            <a:pPr marL="0" lvl="0" indent="0" algn="ctr" rtl="0">
              <a:lnSpc>
                <a:spcPct val="80000"/>
              </a:lnSpc>
              <a:spcBef>
                <a:spcPts val="0"/>
              </a:spcBef>
              <a:spcAft>
                <a:spcPts val="0"/>
              </a:spcAft>
              <a:buNone/>
            </a:pPr>
            <a:r>
              <a:rPr lang="en" sz="2000">
                <a:solidFill>
                  <a:schemeClr val="dk1"/>
                </a:solidFill>
                <a:latin typeface="Goldman"/>
                <a:ea typeface="Goldman"/>
                <a:cs typeface="Goldman"/>
                <a:sym typeface="Goldman"/>
              </a:rPr>
              <a:t>CENTRALIZED SOLUTION</a:t>
            </a:r>
            <a:endParaRPr sz="2000">
              <a:solidFill>
                <a:schemeClr val="dk1"/>
              </a:solidFill>
              <a:latin typeface="Goldman"/>
              <a:ea typeface="Goldman"/>
              <a:cs typeface="Goldman"/>
              <a:sym typeface="Goldman"/>
            </a:endParaRPr>
          </a:p>
        </p:txBody>
      </p:sp>
      <p:sp>
        <p:nvSpPr>
          <p:cNvPr id="990" name="Google Shape;990;p51"/>
          <p:cNvSpPr txBox="1"/>
          <p:nvPr/>
        </p:nvSpPr>
        <p:spPr>
          <a:xfrm rot="-5400000">
            <a:off x="1096807" y="3025961"/>
            <a:ext cx="1024500" cy="3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Purpose</a:t>
            </a:r>
            <a:endParaRPr sz="1200">
              <a:solidFill>
                <a:schemeClr val="dk1"/>
              </a:solidFill>
              <a:latin typeface="Comfortaa"/>
              <a:ea typeface="Comfortaa"/>
              <a:cs typeface="Comfortaa"/>
              <a:sym typeface="Comfortaa"/>
            </a:endParaRPr>
          </a:p>
        </p:txBody>
      </p:sp>
      <p:sp>
        <p:nvSpPr>
          <p:cNvPr id="991" name="Google Shape;991;p51"/>
          <p:cNvSpPr txBox="1"/>
          <p:nvPr/>
        </p:nvSpPr>
        <p:spPr>
          <a:xfrm rot="-5400000">
            <a:off x="1086757" y="1876960"/>
            <a:ext cx="10383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omfortaa"/>
                <a:ea typeface="Comfortaa"/>
                <a:cs typeface="Comfortaa"/>
                <a:sym typeface="Comfortaa"/>
              </a:rPr>
              <a:t>Problem</a:t>
            </a:r>
            <a:endParaRPr sz="1200">
              <a:solidFill>
                <a:schemeClr val="dk1"/>
              </a:solidFill>
              <a:latin typeface="Comfortaa"/>
              <a:ea typeface="Comfortaa"/>
              <a:cs typeface="Comfortaa"/>
              <a:sym typeface="Comfortaa"/>
            </a:endParaRPr>
          </a:p>
        </p:txBody>
      </p:sp>
      <p:sp>
        <p:nvSpPr>
          <p:cNvPr id="2" name="TextBox 1">
            <a:extLst>
              <a:ext uri="{FF2B5EF4-FFF2-40B4-BE49-F238E27FC236}">
                <a16:creationId xmlns:a16="http://schemas.microsoft.com/office/drawing/2014/main" id="{104051DC-FD76-65D9-2367-3D05920D23F6}"/>
              </a:ext>
            </a:extLst>
          </p:cNvPr>
          <p:cNvSpPr txBox="1"/>
          <p:nvPr/>
        </p:nvSpPr>
        <p:spPr>
          <a:xfrm>
            <a:off x="8459110" y="4718335"/>
            <a:ext cx="482824"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6/21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6"/>
          <p:cNvSpPr txBox="1">
            <a:spLocks noGrp="1"/>
          </p:cNvSpPr>
          <p:nvPr>
            <p:ph type="title"/>
          </p:nvPr>
        </p:nvSpPr>
        <p:spPr>
          <a:xfrm>
            <a:off x="719385" y="560514"/>
            <a:ext cx="7704000" cy="48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OUR SOLUTION</a:t>
            </a:r>
            <a:endParaRPr/>
          </a:p>
        </p:txBody>
      </p:sp>
      <p:sp>
        <p:nvSpPr>
          <p:cNvPr id="1076" name="Google Shape;1076;p56"/>
          <p:cNvSpPr txBox="1">
            <a:spLocks noGrp="1"/>
          </p:cNvSpPr>
          <p:nvPr>
            <p:ph type="subTitle" idx="1"/>
          </p:nvPr>
        </p:nvSpPr>
        <p:spPr>
          <a:xfrm>
            <a:off x="718769" y="2679850"/>
            <a:ext cx="1699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DASHBOARD</a:t>
            </a:r>
          </a:p>
        </p:txBody>
      </p:sp>
      <p:sp>
        <p:nvSpPr>
          <p:cNvPr id="1077" name="Google Shape;1077;p56"/>
          <p:cNvSpPr txBox="1">
            <a:spLocks noGrp="1"/>
          </p:cNvSpPr>
          <p:nvPr>
            <p:ph type="subTitle" idx="2"/>
          </p:nvPr>
        </p:nvSpPr>
        <p:spPr>
          <a:xfrm>
            <a:off x="718769" y="3162550"/>
            <a:ext cx="16992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Quick </a:t>
            </a:r>
            <a:r>
              <a:rPr lang="en" b="1"/>
              <a:t>overview</a:t>
            </a:r>
            <a:r>
              <a:rPr lang="en"/>
              <a:t> of most recent info</a:t>
            </a:r>
            <a:r>
              <a:rPr lang="en-CA"/>
              <a:t>r</a:t>
            </a:r>
            <a:r>
              <a:rPr lang="en"/>
              <a:t>mation</a:t>
            </a:r>
            <a:endParaRPr/>
          </a:p>
        </p:txBody>
      </p:sp>
      <p:sp>
        <p:nvSpPr>
          <p:cNvPr id="1078" name="Google Shape;1078;p56"/>
          <p:cNvSpPr txBox="1">
            <a:spLocks noGrp="1"/>
          </p:cNvSpPr>
          <p:nvPr>
            <p:ph type="subTitle" idx="3"/>
          </p:nvPr>
        </p:nvSpPr>
        <p:spPr>
          <a:xfrm>
            <a:off x="6726025" y="2679850"/>
            <a:ext cx="1699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GRAPHS</a:t>
            </a:r>
          </a:p>
        </p:txBody>
      </p:sp>
      <p:sp>
        <p:nvSpPr>
          <p:cNvPr id="1079" name="Google Shape;1079;p56"/>
          <p:cNvSpPr txBox="1">
            <a:spLocks noGrp="1"/>
          </p:cNvSpPr>
          <p:nvPr>
            <p:ph type="subTitle" idx="4"/>
          </p:nvPr>
        </p:nvSpPr>
        <p:spPr>
          <a:xfrm>
            <a:off x="6726025" y="3162550"/>
            <a:ext cx="16992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Graph creation</a:t>
            </a:r>
            <a:r>
              <a:rPr lang="en"/>
              <a:t> and </a:t>
            </a:r>
            <a:r>
              <a:rPr lang="en-CA" b="1"/>
              <a:t>analysis</a:t>
            </a:r>
          </a:p>
        </p:txBody>
      </p:sp>
      <p:sp>
        <p:nvSpPr>
          <p:cNvPr id="1080" name="Google Shape;1080;p56"/>
          <p:cNvSpPr txBox="1">
            <a:spLocks noGrp="1"/>
          </p:cNvSpPr>
          <p:nvPr>
            <p:ph type="subTitle" idx="5"/>
          </p:nvPr>
        </p:nvSpPr>
        <p:spPr>
          <a:xfrm>
            <a:off x="4797364" y="2679850"/>
            <a:ext cx="1699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DATA</a:t>
            </a:r>
          </a:p>
        </p:txBody>
      </p:sp>
      <p:sp>
        <p:nvSpPr>
          <p:cNvPr id="1081" name="Google Shape;1081;p56"/>
          <p:cNvSpPr txBox="1">
            <a:spLocks noGrp="1"/>
          </p:cNvSpPr>
          <p:nvPr>
            <p:ph type="subTitle" idx="6"/>
          </p:nvPr>
        </p:nvSpPr>
        <p:spPr>
          <a:xfrm>
            <a:off x="4797364" y="3162550"/>
            <a:ext cx="16992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Centralizes</a:t>
            </a:r>
            <a:r>
              <a:rPr lang="en"/>
              <a:t> all data</a:t>
            </a:r>
          </a:p>
          <a:p>
            <a:pPr marL="0" lvl="0" indent="0" algn="ctr" rtl="0">
              <a:spcBef>
                <a:spcPts val="0"/>
              </a:spcBef>
              <a:spcAft>
                <a:spcPts val="0"/>
              </a:spcAft>
              <a:buNone/>
            </a:pPr>
            <a:r>
              <a:rPr lang="en"/>
              <a:t>Allows </a:t>
            </a:r>
            <a:r>
              <a:rPr lang="en" b="1"/>
              <a:t>calculations</a:t>
            </a:r>
          </a:p>
          <a:p>
            <a:pPr marL="0" lvl="0" indent="0" algn="ctr" rtl="0">
              <a:spcBef>
                <a:spcPts val="0"/>
              </a:spcBef>
              <a:spcAft>
                <a:spcPts val="0"/>
              </a:spcAft>
              <a:buNone/>
            </a:pPr>
            <a:r>
              <a:rPr lang="en"/>
              <a:t>Quick </a:t>
            </a:r>
            <a:r>
              <a:rPr lang="en" b="1"/>
              <a:t>editing</a:t>
            </a:r>
            <a:r>
              <a:rPr lang="en"/>
              <a:t> </a:t>
            </a:r>
          </a:p>
          <a:p>
            <a:pPr marL="0" lvl="0" indent="0" algn="ctr" rtl="0">
              <a:spcBef>
                <a:spcPts val="0"/>
              </a:spcBef>
              <a:spcAft>
                <a:spcPts val="0"/>
              </a:spcAft>
              <a:buNone/>
            </a:pPr>
            <a:endParaRPr/>
          </a:p>
        </p:txBody>
      </p:sp>
      <p:sp>
        <p:nvSpPr>
          <p:cNvPr id="1082" name="Google Shape;1082;p56"/>
          <p:cNvSpPr txBox="1">
            <a:spLocks noGrp="1"/>
          </p:cNvSpPr>
          <p:nvPr>
            <p:ph type="subTitle" idx="7"/>
          </p:nvPr>
        </p:nvSpPr>
        <p:spPr>
          <a:xfrm>
            <a:off x="2689885" y="2679850"/>
            <a:ext cx="1699200" cy="48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t>UPLOAD</a:t>
            </a:r>
          </a:p>
        </p:txBody>
      </p:sp>
      <p:sp>
        <p:nvSpPr>
          <p:cNvPr id="1083" name="Google Shape;1083;p56"/>
          <p:cNvSpPr txBox="1">
            <a:spLocks noGrp="1"/>
          </p:cNvSpPr>
          <p:nvPr>
            <p:ph type="subTitle" idx="8"/>
          </p:nvPr>
        </p:nvSpPr>
        <p:spPr>
          <a:xfrm>
            <a:off x="2689885" y="3082540"/>
            <a:ext cx="16992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CSV uploads</a:t>
            </a:r>
            <a:r>
              <a:rPr lang="en"/>
              <a:t> to the database with </a:t>
            </a:r>
            <a:r>
              <a:rPr lang="en-CA" b="1"/>
              <a:t>validations</a:t>
            </a:r>
          </a:p>
        </p:txBody>
      </p:sp>
      <p:sp>
        <p:nvSpPr>
          <p:cNvPr id="1084" name="Google Shape;1084;p56"/>
          <p:cNvSpPr/>
          <p:nvPr/>
        </p:nvSpPr>
        <p:spPr>
          <a:xfrm>
            <a:off x="908207" y="1671100"/>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990885" y="1579660"/>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2878504" y="1591090"/>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6915463" y="1671100"/>
            <a:ext cx="13191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56"/>
          <p:cNvGrpSpPr/>
          <p:nvPr/>
        </p:nvGrpSpPr>
        <p:grpSpPr>
          <a:xfrm>
            <a:off x="2450429" y="1992088"/>
            <a:ext cx="4241912" cy="237024"/>
            <a:chOff x="2450429" y="1953988"/>
            <a:chExt cx="4241912" cy="237024"/>
          </a:xfrm>
        </p:grpSpPr>
        <p:sp>
          <p:nvSpPr>
            <p:cNvPr id="1119" name="Google Shape;1119;p56"/>
            <p:cNvSpPr/>
            <p:nvPr/>
          </p:nvSpPr>
          <p:spPr>
            <a:xfrm>
              <a:off x="2450429" y="1953988"/>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4452848" y="1953988"/>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6455266" y="1953988"/>
              <a:ext cx="237074" cy="237024"/>
            </a:xfrm>
            <a:custGeom>
              <a:avLst/>
              <a:gdLst/>
              <a:ahLst/>
              <a:cxnLst/>
              <a:rect l="l" t="t" r="r" b="b"/>
              <a:pathLst>
                <a:path w="4695" h="4694" extrusionOk="0">
                  <a:moveTo>
                    <a:pt x="2348" y="1"/>
                  </a:moveTo>
                  <a:cubicBezTo>
                    <a:pt x="2348" y="1296"/>
                    <a:pt x="1296" y="2347"/>
                    <a:pt x="0" y="2347"/>
                  </a:cubicBezTo>
                  <a:cubicBezTo>
                    <a:pt x="1296" y="2347"/>
                    <a:pt x="2348" y="3398"/>
                    <a:pt x="2348" y="4694"/>
                  </a:cubicBezTo>
                  <a:cubicBezTo>
                    <a:pt x="2348" y="3398"/>
                    <a:pt x="3398" y="2347"/>
                    <a:pt x="4694" y="2347"/>
                  </a:cubicBezTo>
                  <a:cubicBezTo>
                    <a:pt x="3398" y="2347"/>
                    <a:pt x="2348" y="1296"/>
                    <a:pt x="2348" y="1"/>
                  </a:cubicBezTo>
                  <a:close/>
                </a:path>
              </a:pathLst>
            </a:custGeom>
            <a:gradFill>
              <a:gsLst>
                <a:gs pos="0">
                  <a:schemeClr val="accent1"/>
                </a:gs>
                <a:gs pos="25000">
                  <a:schemeClr val="lt2"/>
                </a:gs>
                <a:gs pos="60000">
                  <a:schemeClr val="dk2"/>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Inbox with solid fill">
            <a:extLst>
              <a:ext uri="{FF2B5EF4-FFF2-40B4-BE49-F238E27FC236}">
                <a16:creationId xmlns:a16="http://schemas.microsoft.com/office/drawing/2014/main" id="{F32FE0B4-E222-8C1D-73A1-E4DA990F5C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2406" y="1651300"/>
            <a:ext cx="681205" cy="681205"/>
          </a:xfrm>
          <a:prstGeom prst="rect">
            <a:avLst/>
          </a:prstGeom>
        </p:spPr>
      </p:pic>
      <p:grpSp>
        <p:nvGrpSpPr>
          <p:cNvPr id="4" name="Google Shape;6037;p104">
            <a:extLst>
              <a:ext uri="{FF2B5EF4-FFF2-40B4-BE49-F238E27FC236}">
                <a16:creationId xmlns:a16="http://schemas.microsoft.com/office/drawing/2014/main" id="{AF965D86-3DE5-01BE-F982-237E7EE7F9E9}"/>
              </a:ext>
            </a:extLst>
          </p:cNvPr>
          <p:cNvGrpSpPr/>
          <p:nvPr/>
        </p:nvGrpSpPr>
        <p:grpSpPr>
          <a:xfrm>
            <a:off x="1312515" y="1868895"/>
            <a:ext cx="510483" cy="509966"/>
            <a:chOff x="5045500" y="842250"/>
            <a:chExt cx="503875" cy="481850"/>
          </a:xfrm>
          <a:solidFill>
            <a:schemeClr val="tx2"/>
          </a:solidFill>
        </p:grpSpPr>
        <p:sp>
          <p:nvSpPr>
            <p:cNvPr id="5" name="Google Shape;6038;p104">
              <a:extLst>
                <a:ext uri="{FF2B5EF4-FFF2-40B4-BE49-F238E27FC236}">
                  <a16:creationId xmlns:a16="http://schemas.microsoft.com/office/drawing/2014/main" id="{CCF835F3-55E4-9639-555E-00352BBD05DB}"/>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039;p104">
              <a:extLst>
                <a:ext uri="{FF2B5EF4-FFF2-40B4-BE49-F238E27FC236}">
                  <a16:creationId xmlns:a16="http://schemas.microsoft.com/office/drawing/2014/main" id="{E866D247-0F46-F507-E51D-EED5AB189116}"/>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8969;p110">
            <a:extLst>
              <a:ext uri="{FF2B5EF4-FFF2-40B4-BE49-F238E27FC236}">
                <a16:creationId xmlns:a16="http://schemas.microsoft.com/office/drawing/2014/main" id="{994E6284-62C8-6579-A212-9C84573EBDFE}"/>
              </a:ext>
            </a:extLst>
          </p:cNvPr>
          <p:cNvGrpSpPr/>
          <p:nvPr/>
        </p:nvGrpSpPr>
        <p:grpSpPr>
          <a:xfrm>
            <a:off x="5440713" y="1801198"/>
            <a:ext cx="419443" cy="420487"/>
            <a:chOff x="-3771675" y="3971775"/>
            <a:chExt cx="291300" cy="292025"/>
          </a:xfr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grpSpPr>
        <p:sp>
          <p:nvSpPr>
            <p:cNvPr id="8" name="Google Shape;8970;p110">
              <a:extLst>
                <a:ext uri="{FF2B5EF4-FFF2-40B4-BE49-F238E27FC236}">
                  <a16:creationId xmlns:a16="http://schemas.microsoft.com/office/drawing/2014/main" id="{83BC3681-0213-0AE9-DB40-8845262119EB}"/>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71;p110">
              <a:extLst>
                <a:ext uri="{FF2B5EF4-FFF2-40B4-BE49-F238E27FC236}">
                  <a16:creationId xmlns:a16="http://schemas.microsoft.com/office/drawing/2014/main" id="{E92BDF53-3788-89B6-DC93-70F280B747CB}"/>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72;p110">
              <a:extLst>
                <a:ext uri="{FF2B5EF4-FFF2-40B4-BE49-F238E27FC236}">
                  <a16:creationId xmlns:a16="http://schemas.microsoft.com/office/drawing/2014/main" id="{AB8621F2-326E-3998-5A91-41054C02F6D7}"/>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73;p110">
              <a:extLst>
                <a:ext uri="{FF2B5EF4-FFF2-40B4-BE49-F238E27FC236}">
                  <a16:creationId xmlns:a16="http://schemas.microsoft.com/office/drawing/2014/main" id="{6D7F9DA1-E84A-6A4C-DF55-CA3317B409A3}"/>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74;p110">
              <a:extLst>
                <a:ext uri="{FF2B5EF4-FFF2-40B4-BE49-F238E27FC236}">
                  <a16:creationId xmlns:a16="http://schemas.microsoft.com/office/drawing/2014/main" id="{FEADEDB4-71CD-F63D-42FF-BF64579498DE}"/>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938;p106">
            <a:extLst>
              <a:ext uri="{FF2B5EF4-FFF2-40B4-BE49-F238E27FC236}">
                <a16:creationId xmlns:a16="http://schemas.microsoft.com/office/drawing/2014/main" id="{3C23B65E-AE05-83A2-A10F-1CF5E8F0A4FD}"/>
              </a:ext>
            </a:extLst>
          </p:cNvPr>
          <p:cNvGrpSpPr/>
          <p:nvPr/>
        </p:nvGrpSpPr>
        <p:grpSpPr>
          <a:xfrm>
            <a:off x="7361580" y="1896627"/>
            <a:ext cx="426866" cy="427945"/>
            <a:chOff x="-61783350" y="3743950"/>
            <a:chExt cx="316650" cy="317450"/>
          </a:xfr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grpSpPr>
        <p:sp>
          <p:nvSpPr>
            <p:cNvPr id="14" name="Google Shape;6939;p106">
              <a:extLst>
                <a:ext uri="{FF2B5EF4-FFF2-40B4-BE49-F238E27FC236}">
                  <a16:creationId xmlns:a16="http://schemas.microsoft.com/office/drawing/2014/main" id="{474DF002-5854-AD88-76B1-FD5DF5B9A3A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40;p106">
              <a:extLst>
                <a:ext uri="{FF2B5EF4-FFF2-40B4-BE49-F238E27FC236}">
                  <a16:creationId xmlns:a16="http://schemas.microsoft.com/office/drawing/2014/main" id="{CCF35949-3146-78A7-D339-A4F740514C4C}"/>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365BDB7-AEF9-F231-78E6-96EF195B4419}"/>
              </a:ext>
            </a:extLst>
          </p:cNvPr>
          <p:cNvSpPr txBox="1"/>
          <p:nvPr/>
        </p:nvSpPr>
        <p:spPr>
          <a:xfrm>
            <a:off x="8465460" y="4718335"/>
            <a:ext cx="478016" cy="253916"/>
          </a:xfrm>
          <a:prstGeom prst="rect">
            <a:avLst/>
          </a:prstGeom>
          <a:noFill/>
        </p:spPr>
        <p:txBody>
          <a:bodyPr wrap="none" rtlCol="0">
            <a:spAutoFit/>
          </a:bodyPr>
          <a:lstStyle/>
          <a:p>
            <a:r>
              <a:rPr lang="en-US" sz="1050">
                <a:solidFill>
                  <a:schemeClr val="tx2">
                    <a:lumMod val="75000"/>
                  </a:schemeClr>
                </a:solidFill>
                <a:latin typeface="BM DoHyeon OTF" panose="020B0600000101010101" pitchFamily="34" charset="-127"/>
                <a:ea typeface="BM DoHyeon OTF" panose="020B0600000101010101" pitchFamily="34" charset="-127"/>
              </a:rPr>
              <a:t>7/21</a:t>
            </a:r>
          </a:p>
        </p:txBody>
      </p:sp>
    </p:spTree>
  </p:cSld>
  <p:clrMapOvr>
    <a:masterClrMapping/>
  </p:clrMapOvr>
</p:sld>
</file>

<file path=ppt/theme/theme1.xml><?xml version="1.0" encoding="utf-8"?>
<a:theme xmlns:a="http://schemas.openxmlformats.org/drawingml/2006/main" name="Search Engine Consulting by Slidesgo">
  <a:themeElements>
    <a:clrScheme name="Simple Light">
      <a:dk1>
        <a:srgbClr val="092139"/>
      </a:dk1>
      <a:lt1>
        <a:srgbClr val="F3F3F3"/>
      </a:lt1>
      <a:dk2>
        <a:srgbClr val="9FC5E8"/>
      </a:dk2>
      <a:lt2>
        <a:srgbClr val="3D85C6"/>
      </a:lt2>
      <a:accent1>
        <a:srgbClr val="073763"/>
      </a:accent1>
      <a:accent2>
        <a:srgbClr val="FFFFFF"/>
      </a:accent2>
      <a:accent3>
        <a:srgbClr val="FFFFFF"/>
      </a:accent3>
      <a:accent4>
        <a:srgbClr val="FFFFFF"/>
      </a:accent4>
      <a:accent5>
        <a:srgbClr val="FFFFFF"/>
      </a:accent5>
      <a:accent6>
        <a:srgbClr val="FFFFFF"/>
      </a:accent6>
      <a:hlink>
        <a:srgbClr val="0921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2095</Words>
  <Application>Microsoft Macintosh PowerPoint</Application>
  <PresentationFormat>On-screen Show (16:9)</PresentationFormat>
  <Paragraphs>269</Paragraphs>
  <Slides>29</Slides>
  <Notes>28</Notes>
  <HiddenSlides>6</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BM DoHyeon OTF</vt:lpstr>
      <vt:lpstr>Anek Latin</vt:lpstr>
      <vt:lpstr>Arial</vt:lpstr>
      <vt:lpstr>Bebas Neue</vt:lpstr>
      <vt:lpstr>Calibri</vt:lpstr>
      <vt:lpstr>Comfortaa</vt:lpstr>
      <vt:lpstr>Goldman</vt:lpstr>
      <vt:lpstr>Helvetica Neue</vt:lpstr>
      <vt:lpstr>Proxima Nova</vt:lpstr>
      <vt:lpstr>Proxima Nova Semibold</vt:lpstr>
      <vt:lpstr>Raleway SemiBold</vt:lpstr>
      <vt:lpstr>Wingdings</vt:lpstr>
      <vt:lpstr>Search Engine Consulting by Slidesgo</vt:lpstr>
      <vt:lpstr>Slidesgo Final Pages</vt:lpstr>
      <vt:lpstr>ALKALYTICS  A Data Management System for Ocean Alkalinity Enhancement</vt:lpstr>
      <vt:lpstr>01</vt:lpstr>
      <vt:lpstr>BACKGROUND &amp; PURPOSE</vt:lpstr>
      <vt:lpstr>THE CLIENTS</vt:lpstr>
      <vt:lpstr>OCEAN ALKALINITY ENHANCEMENT EXPERIMENT PROCESS</vt:lpstr>
      <vt:lpstr>PowerPoint Presentation</vt:lpstr>
      <vt:lpstr>CURRENT SITUATION</vt:lpstr>
      <vt:lpstr>PROBLEM &amp; PURPOSE</vt:lpstr>
      <vt:lpstr>OUR SOLUTION</vt:lpstr>
      <vt:lpstr>LIVE DEMO</vt:lpstr>
      <vt:lpstr>SOFTWARE DESIGN PROCESS</vt:lpstr>
      <vt:lpstr>TECH-STACK</vt:lpstr>
      <vt:lpstr>USABILITY TESTING</vt:lpstr>
      <vt:lpstr>HCI FOCUSED PRINCIPLES</vt:lpstr>
      <vt:lpstr>$10.000</vt:lpstr>
      <vt:lpstr>CLIENT FEEDBACK</vt:lpstr>
      <vt:lpstr>PowerPoint Presentation</vt:lpstr>
      <vt:lpstr>EFFICIENCY CALCULATIONS</vt:lpstr>
      <vt:lpstr>PowerPoint Presentation</vt:lpstr>
      <vt:lpstr>LOOKING AHEAD</vt:lpstr>
      <vt:lpstr>FUTURE IMPROVEMENTS</vt:lpstr>
      <vt:lpstr>HIGHLIGHTS OF THE ALKALYTICS PROJECT </vt:lpstr>
      <vt:lpstr>THANK YOU!</vt:lpstr>
      <vt:lpstr>PowerPoint Presentation</vt:lpstr>
      <vt:lpstr>ALTERNATIVE RESOURCES</vt:lpstr>
      <vt:lpstr>DECISIONS: NEW MARKET, NEW PRODUCT &amp;  NEW COMPANY</vt:lpstr>
      <vt:lpstr>STRONG BUSINESS CASE</vt:lpstr>
      <vt:lpstr>IMPLEMENT, TRACK &amp; MANAGE</vt:lpstr>
      <vt:lpstr>WATERFALL MANAGEMENT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Sumanya Gulati</cp:lastModifiedBy>
  <cp:revision>2</cp:revision>
  <dcterms:modified xsi:type="dcterms:W3CDTF">2025-03-31T06:45:22Z</dcterms:modified>
</cp:coreProperties>
</file>